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4"/>
  </p:notesMasterIdLst>
  <p:handoutMasterIdLst>
    <p:handoutMasterId r:id="rId35"/>
  </p:handoutMasterIdLst>
  <p:sldIdLst>
    <p:sldId id="256" r:id="rId5"/>
    <p:sldId id="260" r:id="rId6"/>
    <p:sldId id="261" r:id="rId7"/>
    <p:sldId id="299" r:id="rId8"/>
    <p:sldId id="300" r:id="rId9"/>
    <p:sldId id="301" r:id="rId10"/>
    <p:sldId id="302" r:id="rId11"/>
    <p:sldId id="304" r:id="rId12"/>
    <p:sldId id="305" r:id="rId13"/>
    <p:sldId id="334" r:id="rId14"/>
    <p:sldId id="269" r:id="rId15"/>
    <p:sldId id="313" r:id="rId16"/>
    <p:sldId id="316" r:id="rId17"/>
    <p:sldId id="331" r:id="rId18"/>
    <p:sldId id="332" r:id="rId19"/>
    <p:sldId id="333" r:id="rId20"/>
    <p:sldId id="320" r:id="rId21"/>
    <p:sldId id="274" r:id="rId22"/>
    <p:sldId id="324" r:id="rId23"/>
    <p:sldId id="325" r:id="rId24"/>
    <p:sldId id="298" r:id="rId25"/>
    <p:sldId id="277" r:id="rId26"/>
    <p:sldId id="272" r:id="rId27"/>
    <p:sldId id="326" r:id="rId28"/>
    <p:sldId id="310" r:id="rId29"/>
    <p:sldId id="312" r:id="rId30"/>
    <p:sldId id="286" r:id="rId31"/>
    <p:sldId id="276" r:id="rId32"/>
    <p:sldId id="25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B4D89"/>
    <a:srgbClr val="0E192C"/>
    <a:srgbClr val="2C4E8C"/>
    <a:srgbClr val="05090F"/>
    <a:srgbClr val="96B0DE"/>
    <a:srgbClr val="1A2E53"/>
    <a:srgbClr val="76C2CD"/>
    <a:srgbClr val="0076A3"/>
    <a:srgbClr val="089C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39" autoAdjust="0"/>
    <p:restoredTop sz="94660"/>
  </p:normalViewPr>
  <p:slideViewPr>
    <p:cSldViewPr snapToGrid="0">
      <p:cViewPr varScale="1">
        <p:scale>
          <a:sx n="79" d="100"/>
          <a:sy n="79" d="100"/>
        </p:scale>
        <p:origin x="-102" y="-312"/>
      </p:cViewPr>
      <p:guideLst>
        <p:guide orient="horz" pos="2160"/>
        <p:guide pos="3840"/>
      </p:guideLst>
    </p:cSldViewPr>
  </p:slideViewPr>
  <p:notesTextViewPr>
    <p:cViewPr>
      <p:scale>
        <a:sx n="1" d="1"/>
        <a:sy n="1" d="1"/>
      </p:scale>
      <p:origin x="0" y="0"/>
    </p:cViewPr>
  </p:notesTextViewPr>
  <p:notesViewPr>
    <p:cSldViewPr snapToGrid="0">
      <p:cViewPr varScale="1">
        <p:scale>
          <a:sx n="54" d="100"/>
          <a:sy n="54" d="100"/>
        </p:scale>
        <p:origin x="-258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419CB4-2777-47D3-893F-A832D05495F7}" type="datetimeFigureOut">
              <a:rPr lang="zh-CN" altLang="en-US" smtClean="0"/>
              <a:t>2017-9-7</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9CA5A5-72EE-4DD9-972E-5FA49698567F}" type="slidenum">
              <a:rPr lang="zh-CN" altLang="en-US" smtClean="0"/>
              <a:t>‹#›</a:t>
            </a:fld>
            <a:endParaRPr lang="zh-CN" altLang="en-US"/>
          </a:p>
        </p:txBody>
      </p:sp>
    </p:spTree>
    <p:extLst>
      <p:ext uri="{BB962C8B-B14F-4D97-AF65-F5344CB8AC3E}">
        <p14:creationId xmlns:p14="http://schemas.microsoft.com/office/powerpoint/2010/main" val="3503305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126787-FBAD-449E-8525-424BCDBE51A0}" type="datetimeFigureOut">
              <a:rPr lang="en-US" smtClean="0"/>
              <a:pPr/>
              <a:t>9/7/2017</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1FF7E-F86F-4514-8AA8-1B8A98E10499}" type="slidenum">
              <a:rPr lang="en-US" smtClean="0"/>
              <a:pPr/>
              <a:t>‹#›</a:t>
            </a:fld>
            <a:endParaRPr lang="en-US"/>
          </a:p>
        </p:txBody>
      </p:sp>
    </p:spTree>
    <p:extLst>
      <p:ext uri="{BB962C8B-B14F-4D97-AF65-F5344CB8AC3E}">
        <p14:creationId xmlns:p14="http://schemas.microsoft.com/office/powerpoint/2010/main" val="94980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6F11FF7E-F86F-4514-8AA8-1B8A98E10499}" type="slidenum">
              <a:rPr lang="en-US" smtClean="0"/>
              <a:pPr/>
              <a:t>1</a:t>
            </a:fld>
            <a:endParaRPr lang="en-US"/>
          </a:p>
        </p:txBody>
      </p:sp>
    </p:spTree>
    <p:extLst>
      <p:ext uri="{BB962C8B-B14F-4D97-AF65-F5344CB8AC3E}">
        <p14:creationId xmlns:p14="http://schemas.microsoft.com/office/powerpoint/2010/main" val="1091754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6F11FF7E-F86F-4514-8AA8-1B8A98E10499}" type="slidenum">
              <a:rPr lang="en-US" smtClean="0"/>
              <a:pPr/>
              <a:t>8</a:t>
            </a:fld>
            <a:endParaRPr lang="en-US"/>
          </a:p>
        </p:txBody>
      </p:sp>
    </p:spTree>
    <p:extLst>
      <p:ext uri="{BB962C8B-B14F-4D97-AF65-F5344CB8AC3E}">
        <p14:creationId xmlns:p14="http://schemas.microsoft.com/office/powerpoint/2010/main" val="3295372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a:p>
        </p:txBody>
      </p:sp>
      <p:sp>
        <p:nvSpPr>
          <p:cNvPr id="4" name="日期占位符 3"/>
          <p:cNvSpPr>
            <a:spLocks noGrp="1"/>
          </p:cNvSpPr>
          <p:nvPr>
            <p:ph type="dt" sz="half" idx="10"/>
          </p:nvPr>
        </p:nvSpPr>
        <p:spPr/>
        <p:txBody>
          <a:bodyPr/>
          <a:lstStyle/>
          <a:p>
            <a:fld id="{BAC44CE8-9BA8-41F8-BB10-8AF72CF44AD5}" type="datetimeFigureOut">
              <a:rPr lang="en-US" smtClean="0"/>
              <a:pPr/>
              <a:t>9/7/2017</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8AF5D51-8376-4B36-BFC1-2CC5CB935A33}" type="slidenum">
              <a:rPr lang="en-US" smtClean="0"/>
              <a:pPr/>
              <a:t>‹#›</a:t>
            </a:fld>
            <a:endParaRPr lang="en-US"/>
          </a:p>
        </p:txBody>
      </p:sp>
    </p:spTree>
    <p:extLst>
      <p:ext uri="{BB962C8B-B14F-4D97-AF65-F5344CB8AC3E}">
        <p14:creationId xmlns:p14="http://schemas.microsoft.com/office/powerpoint/2010/main" val="798397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BAC44CE8-9BA8-41F8-BB10-8AF72CF44AD5}" type="datetimeFigureOut">
              <a:rPr lang="en-US" smtClean="0"/>
              <a:pPr/>
              <a:t>9/7/2017</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8AF5D51-8376-4B36-BFC1-2CC5CB935A33}" type="slidenum">
              <a:rPr lang="en-US" smtClean="0"/>
              <a:pPr/>
              <a:t>‹#›</a:t>
            </a:fld>
            <a:endParaRPr lang="en-US"/>
          </a:p>
        </p:txBody>
      </p:sp>
    </p:spTree>
    <p:extLst>
      <p:ext uri="{BB962C8B-B14F-4D97-AF65-F5344CB8AC3E}">
        <p14:creationId xmlns:p14="http://schemas.microsoft.com/office/powerpoint/2010/main" val="3694996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BAC44CE8-9BA8-41F8-BB10-8AF72CF44AD5}" type="datetimeFigureOut">
              <a:rPr lang="en-US" smtClean="0"/>
              <a:pPr/>
              <a:t>9/7/2017</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8AF5D51-8376-4B36-BFC1-2CC5CB935A33}" type="slidenum">
              <a:rPr lang="en-US" smtClean="0"/>
              <a:pPr/>
              <a:t>‹#›</a:t>
            </a:fld>
            <a:endParaRPr lang="en-US"/>
          </a:p>
        </p:txBody>
      </p:sp>
    </p:spTree>
    <p:extLst>
      <p:ext uri="{BB962C8B-B14F-4D97-AF65-F5344CB8AC3E}">
        <p14:creationId xmlns:p14="http://schemas.microsoft.com/office/powerpoint/2010/main" val="480394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TextBox 6"/>
          <p:cNvSpPr txBox="1">
            <a:spLocks noChangeArrowheads="1"/>
          </p:cNvSpPr>
          <p:nvPr userDrawn="1"/>
        </p:nvSpPr>
        <p:spPr bwMode="auto">
          <a:xfrm>
            <a:off x="2871788" y="6597650"/>
            <a:ext cx="78327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fontAlgn="base">
              <a:spcBef>
                <a:spcPct val="0"/>
              </a:spcBef>
              <a:spcAft>
                <a:spcPct val="0"/>
              </a:spcAft>
              <a:defRPr/>
            </a:pPr>
            <a:r>
              <a:rPr lang="en-US" altLang="zh-CN" sz="900" smtClean="0">
                <a:solidFill>
                  <a:srgbClr val="A6A6A6"/>
                </a:solidFill>
              </a:rPr>
              <a:t>THE 14TH RESEARCH INSTITUTE OF CHINA ELECTRONICS TECHNOLOGY GROUP CORPORATION</a:t>
            </a:r>
            <a:endParaRPr lang="zh-CN" altLang="en-US" sz="900" smtClean="0">
              <a:solidFill>
                <a:srgbClr val="A6A6A6"/>
              </a:solidFill>
            </a:endParaRPr>
          </a:p>
        </p:txBody>
      </p:sp>
      <p:sp>
        <p:nvSpPr>
          <p:cNvPr id="2" name="标题 1"/>
          <p:cNvSpPr>
            <a:spLocks noGrp="1"/>
          </p:cNvSpPr>
          <p:nvPr>
            <p:ph type="ctrTitle"/>
          </p:nvPr>
        </p:nvSpPr>
        <p:spPr>
          <a:xfrm>
            <a:off x="914400" y="2130427"/>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3114279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F:\电科VI\十四所换标工作\ppt\标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9913" y="100013"/>
            <a:ext cx="22558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电科VI\十四所换标工作\ppt\标6.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29900" y="120650"/>
            <a:ext cx="9937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3"/>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E475AE85-DEDC-4FD2-8FE0-2B07951B2DA2}" type="datetime1">
              <a:rPr lang="zh-CN" altLang="en-US">
                <a:solidFill>
                  <a:prstClr val="black"/>
                </a:solidFill>
              </a:rPr>
              <a:pPr>
                <a:defRPr/>
              </a:pPr>
              <a:t>2017-9-7</a:t>
            </a:fld>
            <a:endParaRPr lang="zh-CN" altLang="en-US">
              <a:solidFill>
                <a:prstClr val="black"/>
              </a:solidFill>
            </a:endParaRPr>
          </a:p>
        </p:txBody>
      </p:sp>
      <p:sp>
        <p:nvSpPr>
          <p:cNvPr id="7" name="页脚占位符 4"/>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8" name="灯片编号占位符 5"/>
          <p:cNvSpPr>
            <a:spLocks noGrp="1"/>
          </p:cNvSpPr>
          <p:nvPr>
            <p:ph type="sldNum" sz="quarter" idx="12"/>
          </p:nvPr>
        </p:nvSpPr>
        <p:spPr/>
        <p:txBody>
          <a:bodyPr/>
          <a:lstStyle>
            <a:lvl1pPr>
              <a:defRPr/>
            </a:lvl1pPr>
          </a:lstStyle>
          <a:p>
            <a:pPr>
              <a:defRPr/>
            </a:pPr>
            <a:fld id="{71F45F7A-7469-4BE0-ADC8-A2B2F6138DA1}" type="slidenum">
              <a:rPr lang="zh-CN" altLang="en-US">
                <a:solidFill>
                  <a:prstClr val="black">
                    <a:tint val="75000"/>
                  </a:prstClr>
                </a:solidFill>
              </a:rPr>
              <a:pPr>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36745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ACC74AC5-B440-4249-9A7C-1153A595B27E}" type="datetime1">
              <a:rPr lang="zh-CN" altLang="en-US">
                <a:solidFill>
                  <a:prstClr val="black"/>
                </a:solidFill>
              </a:rPr>
              <a:pPr>
                <a:defRPr/>
              </a:pPr>
              <a:t>2017-9-7</a:t>
            </a:fld>
            <a:endParaRPr lang="zh-CN" altLang="en-US">
              <a:solidFill>
                <a:prstClr val="black"/>
              </a:solidFill>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p:txBody>
          <a:bodyPr/>
          <a:lstStyle>
            <a:lvl1pPr>
              <a:defRPr/>
            </a:lvl1pPr>
          </a:lstStyle>
          <a:p>
            <a:pPr>
              <a:defRPr/>
            </a:pPr>
            <a:fld id="{71C87820-B117-4D4A-A18F-C87E4880E46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53831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36073BAF-791F-4BD2-B9CC-5FCD39A383DF}" type="datetime1">
              <a:rPr lang="zh-CN" altLang="en-US">
                <a:solidFill>
                  <a:prstClr val="black"/>
                </a:solidFill>
              </a:rPr>
              <a:pPr>
                <a:defRPr/>
              </a:pPr>
              <a:t>2017-9-7</a:t>
            </a:fld>
            <a:endParaRPr lang="zh-CN" altLang="en-US">
              <a:solidFill>
                <a:prstClr val="black"/>
              </a:solidFill>
            </a:endParaRPr>
          </a:p>
        </p:txBody>
      </p:sp>
      <p:sp>
        <p:nvSpPr>
          <p:cNvPr id="6" name="页脚占位符 5"/>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p:txBody>
          <a:bodyPr/>
          <a:lstStyle>
            <a:lvl1pPr>
              <a:defRPr/>
            </a:lvl1pPr>
          </a:lstStyle>
          <a:p>
            <a:pPr>
              <a:defRPr/>
            </a:pPr>
            <a:fld id="{4FC82604-AF5A-48F3-8B4E-EFE7A718D93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48463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803B47AE-9E3E-476C-AF69-880432E3A8E1}" type="datetime1">
              <a:rPr lang="zh-CN" altLang="en-US">
                <a:solidFill>
                  <a:prstClr val="black"/>
                </a:solidFill>
              </a:rPr>
              <a:pPr>
                <a:defRPr/>
              </a:pPr>
              <a:t>2017-9-7</a:t>
            </a:fld>
            <a:endParaRPr lang="zh-CN" altLang="en-US">
              <a:solidFill>
                <a:prstClr val="black"/>
              </a:solidFill>
            </a:endParaRPr>
          </a:p>
        </p:txBody>
      </p:sp>
      <p:sp>
        <p:nvSpPr>
          <p:cNvPr id="8" name="页脚占位符 7"/>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p:txBody>
          <a:bodyPr/>
          <a:lstStyle>
            <a:lvl1pPr>
              <a:defRPr/>
            </a:lvl1pPr>
          </a:lstStyle>
          <a:p>
            <a:pPr>
              <a:defRPr/>
            </a:pPr>
            <a:fld id="{80EC499F-1084-4B41-A324-37588FACCA0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11625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F4D3CF19-AE47-46C8-9923-067F0AAD4420}" type="datetime1">
              <a:rPr lang="zh-CN" altLang="en-US">
                <a:solidFill>
                  <a:prstClr val="black"/>
                </a:solidFill>
              </a:rPr>
              <a:pPr>
                <a:defRPr/>
              </a:pPr>
              <a:t>2017-9-7</a:t>
            </a:fld>
            <a:endParaRPr lang="zh-CN" altLang="en-US">
              <a:solidFill>
                <a:prstClr val="black"/>
              </a:solidFill>
            </a:endParaRPr>
          </a:p>
        </p:txBody>
      </p:sp>
      <p:sp>
        <p:nvSpPr>
          <p:cNvPr id="4" name="页脚占位符 3"/>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p:txBody>
          <a:bodyPr/>
          <a:lstStyle>
            <a:lvl1pPr>
              <a:defRPr/>
            </a:lvl1pPr>
          </a:lstStyle>
          <a:p>
            <a:pPr>
              <a:defRPr/>
            </a:pPr>
            <a:fld id="{1C0AE294-F1F6-461E-B659-993BCFE00C7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51722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8D040905-FD01-44E9-8BDE-DA963BDBEFE3}" type="datetime1">
              <a:rPr lang="zh-CN" altLang="en-US">
                <a:solidFill>
                  <a:prstClr val="black"/>
                </a:solidFill>
              </a:rPr>
              <a:pPr>
                <a:defRPr/>
              </a:pPr>
              <a:t>2017-9-7</a:t>
            </a:fld>
            <a:endParaRPr lang="zh-CN" altLang="en-US">
              <a:solidFill>
                <a:prstClr val="black"/>
              </a:solidFill>
            </a:endParaRPr>
          </a:p>
        </p:txBody>
      </p:sp>
      <p:sp>
        <p:nvSpPr>
          <p:cNvPr id="3" name="页脚占位符 2"/>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p:txBody>
          <a:bodyPr/>
          <a:lstStyle>
            <a:lvl1pPr>
              <a:defRPr/>
            </a:lvl1pPr>
          </a:lstStyle>
          <a:p>
            <a:pPr>
              <a:defRPr/>
            </a:pPr>
            <a:fld id="{269720CC-5AFF-4588-8599-AC17635695C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7637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A76B2067-2C09-4DB4-8BFC-5F998671E24A}" type="datetime1">
              <a:rPr lang="zh-CN" altLang="en-US">
                <a:solidFill>
                  <a:prstClr val="black"/>
                </a:solidFill>
              </a:rPr>
              <a:pPr>
                <a:defRPr/>
              </a:pPr>
              <a:t>2017-9-7</a:t>
            </a:fld>
            <a:endParaRPr lang="zh-CN" altLang="en-US">
              <a:solidFill>
                <a:prstClr val="black"/>
              </a:solidFill>
            </a:endParaRPr>
          </a:p>
        </p:txBody>
      </p:sp>
      <p:sp>
        <p:nvSpPr>
          <p:cNvPr id="6" name="页脚占位符 5"/>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p:txBody>
          <a:bodyPr/>
          <a:lstStyle>
            <a:lvl1pPr>
              <a:defRPr/>
            </a:lvl1pPr>
          </a:lstStyle>
          <a:p>
            <a:pPr>
              <a:defRPr/>
            </a:pPr>
            <a:fld id="{B2D5AC33-C20C-42FF-B75B-830AD859D911}"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96369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BAC44CE8-9BA8-41F8-BB10-8AF72CF44AD5}" type="datetimeFigureOut">
              <a:rPr lang="en-US" smtClean="0"/>
              <a:pPr/>
              <a:t>9/7/2017</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8AF5D51-8376-4B36-BFC1-2CC5CB935A33}" type="slidenum">
              <a:rPr lang="en-US" smtClean="0"/>
              <a:pPr/>
              <a:t>‹#›</a:t>
            </a:fld>
            <a:endParaRPr lang="en-US"/>
          </a:p>
        </p:txBody>
      </p:sp>
    </p:spTree>
    <p:extLst>
      <p:ext uri="{BB962C8B-B14F-4D97-AF65-F5344CB8AC3E}">
        <p14:creationId xmlns:p14="http://schemas.microsoft.com/office/powerpoint/2010/main" val="2120053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9CB80526-CC3B-4F1E-B8BD-966CD7B62E07}" type="datetime1">
              <a:rPr lang="zh-CN" altLang="en-US">
                <a:solidFill>
                  <a:prstClr val="black"/>
                </a:solidFill>
              </a:rPr>
              <a:pPr>
                <a:defRPr/>
              </a:pPr>
              <a:t>2017-9-7</a:t>
            </a:fld>
            <a:endParaRPr lang="zh-CN" altLang="en-US">
              <a:solidFill>
                <a:prstClr val="black"/>
              </a:solidFill>
            </a:endParaRPr>
          </a:p>
        </p:txBody>
      </p:sp>
      <p:sp>
        <p:nvSpPr>
          <p:cNvPr id="6" name="页脚占位符 5"/>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p:txBody>
          <a:bodyPr/>
          <a:lstStyle>
            <a:lvl1pPr>
              <a:defRPr/>
            </a:lvl1pPr>
          </a:lstStyle>
          <a:p>
            <a:pPr>
              <a:defRPr/>
            </a:pPr>
            <a:fld id="{EDC1F5AE-ED92-4D68-ACBE-0823C8E4FC3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68885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0AA6F55F-4FBD-426B-B102-A5CCCF6AB436}" type="datetime1">
              <a:rPr lang="zh-CN" altLang="en-US">
                <a:solidFill>
                  <a:prstClr val="black"/>
                </a:solidFill>
              </a:rPr>
              <a:pPr>
                <a:defRPr/>
              </a:pPr>
              <a:t>2017-9-7</a:t>
            </a:fld>
            <a:endParaRPr lang="zh-CN" altLang="en-US">
              <a:solidFill>
                <a:prstClr val="black"/>
              </a:solidFill>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p:txBody>
          <a:bodyPr/>
          <a:lstStyle>
            <a:lvl1pPr>
              <a:defRPr/>
            </a:lvl1pPr>
          </a:lstStyle>
          <a:p>
            <a:pPr>
              <a:defRPr/>
            </a:pPr>
            <a:fld id="{AB0147F2-4E3E-4D37-A528-20AA1DEC33B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38585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6"/>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F42BC4D8-A0DC-47E1-98F7-60CD3848D8B8}" type="datetime1">
              <a:rPr lang="zh-CN" altLang="en-US">
                <a:solidFill>
                  <a:prstClr val="black"/>
                </a:solidFill>
              </a:rPr>
              <a:pPr>
                <a:defRPr/>
              </a:pPr>
              <a:t>2017-9-7</a:t>
            </a:fld>
            <a:endParaRPr lang="zh-CN" altLang="en-US">
              <a:solidFill>
                <a:prstClr val="black"/>
              </a:solidFill>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p:txBody>
          <a:bodyPr/>
          <a:lstStyle>
            <a:lvl1pPr>
              <a:defRPr/>
            </a:lvl1pPr>
          </a:lstStyle>
          <a:p>
            <a:pPr>
              <a:defRPr/>
            </a:pPr>
            <a:fld id="{2E42721E-4720-411B-A8FF-54169FE9C935}"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88142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TextBox 6"/>
          <p:cNvSpPr txBox="1">
            <a:spLocks noChangeArrowheads="1"/>
          </p:cNvSpPr>
          <p:nvPr userDrawn="1"/>
        </p:nvSpPr>
        <p:spPr bwMode="auto">
          <a:xfrm>
            <a:off x="2871788" y="6597650"/>
            <a:ext cx="78327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fontAlgn="base">
              <a:spcBef>
                <a:spcPct val="0"/>
              </a:spcBef>
              <a:spcAft>
                <a:spcPct val="0"/>
              </a:spcAft>
              <a:defRPr/>
            </a:pPr>
            <a:r>
              <a:rPr lang="en-US" altLang="zh-CN" sz="900" smtClean="0">
                <a:solidFill>
                  <a:srgbClr val="A6A6A6"/>
                </a:solidFill>
              </a:rPr>
              <a:t>THE 14TH RESEARCH INSTITUTE OF CHINA ELECTRONICS TECHNOLOGY GROUP CORPORATION</a:t>
            </a:r>
            <a:endParaRPr lang="zh-CN" altLang="en-US" sz="900" smtClean="0">
              <a:solidFill>
                <a:srgbClr val="A6A6A6"/>
              </a:solidFill>
            </a:endParaRPr>
          </a:p>
        </p:txBody>
      </p:sp>
      <p:sp>
        <p:nvSpPr>
          <p:cNvPr id="2" name="标题 1"/>
          <p:cNvSpPr>
            <a:spLocks noGrp="1"/>
          </p:cNvSpPr>
          <p:nvPr>
            <p:ph type="ctrTitle"/>
          </p:nvPr>
        </p:nvSpPr>
        <p:spPr>
          <a:xfrm>
            <a:off x="914400" y="2130427"/>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490660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F:\电科VI\十四所换标工作\ppt\标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9913" y="100013"/>
            <a:ext cx="22558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电科VI\十四所换标工作\ppt\标6.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29900" y="120650"/>
            <a:ext cx="9937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3"/>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E475AE85-DEDC-4FD2-8FE0-2B07951B2DA2}" type="datetime1">
              <a:rPr lang="zh-CN" altLang="en-US">
                <a:solidFill>
                  <a:prstClr val="black"/>
                </a:solidFill>
              </a:rPr>
              <a:pPr>
                <a:defRPr/>
              </a:pPr>
              <a:t>2017-9-7</a:t>
            </a:fld>
            <a:endParaRPr lang="zh-CN" altLang="en-US">
              <a:solidFill>
                <a:prstClr val="black"/>
              </a:solidFill>
            </a:endParaRPr>
          </a:p>
        </p:txBody>
      </p:sp>
      <p:sp>
        <p:nvSpPr>
          <p:cNvPr id="7" name="页脚占位符 4"/>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8" name="灯片编号占位符 5"/>
          <p:cNvSpPr>
            <a:spLocks noGrp="1"/>
          </p:cNvSpPr>
          <p:nvPr>
            <p:ph type="sldNum" sz="quarter" idx="12"/>
          </p:nvPr>
        </p:nvSpPr>
        <p:spPr/>
        <p:txBody>
          <a:bodyPr/>
          <a:lstStyle>
            <a:lvl1pPr>
              <a:defRPr/>
            </a:lvl1pPr>
          </a:lstStyle>
          <a:p>
            <a:pPr>
              <a:defRPr/>
            </a:pPr>
            <a:fld id="{71F45F7A-7469-4BE0-ADC8-A2B2F6138DA1}" type="slidenum">
              <a:rPr lang="zh-CN" altLang="en-US">
                <a:solidFill>
                  <a:prstClr val="black">
                    <a:tint val="75000"/>
                  </a:prstClr>
                </a:solidFill>
              </a:rPr>
              <a:pPr>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98979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ACC74AC5-B440-4249-9A7C-1153A595B27E}" type="datetime1">
              <a:rPr lang="zh-CN" altLang="en-US">
                <a:solidFill>
                  <a:prstClr val="black"/>
                </a:solidFill>
              </a:rPr>
              <a:pPr>
                <a:defRPr/>
              </a:pPr>
              <a:t>2017-9-7</a:t>
            </a:fld>
            <a:endParaRPr lang="zh-CN" altLang="en-US">
              <a:solidFill>
                <a:prstClr val="black"/>
              </a:solidFill>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p:txBody>
          <a:bodyPr/>
          <a:lstStyle>
            <a:lvl1pPr>
              <a:defRPr/>
            </a:lvl1pPr>
          </a:lstStyle>
          <a:p>
            <a:pPr>
              <a:defRPr/>
            </a:pPr>
            <a:fld id="{71C87820-B117-4D4A-A18F-C87E4880E46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0542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36073BAF-791F-4BD2-B9CC-5FCD39A383DF}" type="datetime1">
              <a:rPr lang="zh-CN" altLang="en-US">
                <a:solidFill>
                  <a:prstClr val="black"/>
                </a:solidFill>
              </a:rPr>
              <a:pPr>
                <a:defRPr/>
              </a:pPr>
              <a:t>2017-9-7</a:t>
            </a:fld>
            <a:endParaRPr lang="zh-CN" altLang="en-US">
              <a:solidFill>
                <a:prstClr val="black"/>
              </a:solidFill>
            </a:endParaRPr>
          </a:p>
        </p:txBody>
      </p:sp>
      <p:sp>
        <p:nvSpPr>
          <p:cNvPr id="6" name="页脚占位符 5"/>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p:txBody>
          <a:bodyPr/>
          <a:lstStyle>
            <a:lvl1pPr>
              <a:defRPr/>
            </a:lvl1pPr>
          </a:lstStyle>
          <a:p>
            <a:pPr>
              <a:defRPr/>
            </a:pPr>
            <a:fld id="{4FC82604-AF5A-48F3-8B4E-EFE7A718D93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07477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803B47AE-9E3E-476C-AF69-880432E3A8E1}" type="datetime1">
              <a:rPr lang="zh-CN" altLang="en-US">
                <a:solidFill>
                  <a:prstClr val="black"/>
                </a:solidFill>
              </a:rPr>
              <a:pPr>
                <a:defRPr/>
              </a:pPr>
              <a:t>2017-9-7</a:t>
            </a:fld>
            <a:endParaRPr lang="zh-CN" altLang="en-US">
              <a:solidFill>
                <a:prstClr val="black"/>
              </a:solidFill>
            </a:endParaRPr>
          </a:p>
        </p:txBody>
      </p:sp>
      <p:sp>
        <p:nvSpPr>
          <p:cNvPr id="8" name="页脚占位符 7"/>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p:txBody>
          <a:bodyPr/>
          <a:lstStyle>
            <a:lvl1pPr>
              <a:defRPr/>
            </a:lvl1pPr>
          </a:lstStyle>
          <a:p>
            <a:pPr>
              <a:defRPr/>
            </a:pPr>
            <a:fld id="{80EC499F-1084-4B41-A324-37588FACCA0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75480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F4D3CF19-AE47-46C8-9923-067F0AAD4420}" type="datetime1">
              <a:rPr lang="zh-CN" altLang="en-US">
                <a:solidFill>
                  <a:prstClr val="black"/>
                </a:solidFill>
              </a:rPr>
              <a:pPr>
                <a:defRPr/>
              </a:pPr>
              <a:t>2017-9-7</a:t>
            </a:fld>
            <a:endParaRPr lang="zh-CN" altLang="en-US">
              <a:solidFill>
                <a:prstClr val="black"/>
              </a:solidFill>
            </a:endParaRPr>
          </a:p>
        </p:txBody>
      </p:sp>
      <p:sp>
        <p:nvSpPr>
          <p:cNvPr id="4" name="页脚占位符 3"/>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p:txBody>
          <a:bodyPr/>
          <a:lstStyle>
            <a:lvl1pPr>
              <a:defRPr/>
            </a:lvl1pPr>
          </a:lstStyle>
          <a:p>
            <a:pPr>
              <a:defRPr/>
            </a:pPr>
            <a:fld id="{1C0AE294-F1F6-461E-B659-993BCFE00C7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55272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8D040905-FD01-44E9-8BDE-DA963BDBEFE3}" type="datetime1">
              <a:rPr lang="zh-CN" altLang="en-US">
                <a:solidFill>
                  <a:prstClr val="black"/>
                </a:solidFill>
              </a:rPr>
              <a:pPr>
                <a:defRPr/>
              </a:pPr>
              <a:t>2017-9-7</a:t>
            </a:fld>
            <a:endParaRPr lang="zh-CN" altLang="en-US">
              <a:solidFill>
                <a:prstClr val="black"/>
              </a:solidFill>
            </a:endParaRPr>
          </a:p>
        </p:txBody>
      </p:sp>
      <p:sp>
        <p:nvSpPr>
          <p:cNvPr id="3" name="页脚占位符 2"/>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p:txBody>
          <a:bodyPr/>
          <a:lstStyle>
            <a:lvl1pPr>
              <a:defRPr/>
            </a:lvl1pPr>
          </a:lstStyle>
          <a:p>
            <a:pPr>
              <a:defRPr/>
            </a:pPr>
            <a:fld id="{269720CC-5AFF-4588-8599-AC17635695C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48412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AC44CE8-9BA8-41F8-BB10-8AF72CF44AD5}" type="datetimeFigureOut">
              <a:rPr lang="en-US" smtClean="0"/>
              <a:pPr/>
              <a:t>9/7/2017</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8AF5D51-8376-4B36-BFC1-2CC5CB935A33}" type="slidenum">
              <a:rPr lang="en-US" smtClean="0"/>
              <a:pPr/>
              <a:t>‹#›</a:t>
            </a:fld>
            <a:endParaRPr lang="en-US"/>
          </a:p>
        </p:txBody>
      </p:sp>
    </p:spTree>
    <p:extLst>
      <p:ext uri="{BB962C8B-B14F-4D97-AF65-F5344CB8AC3E}">
        <p14:creationId xmlns:p14="http://schemas.microsoft.com/office/powerpoint/2010/main" val="38275244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A76B2067-2C09-4DB4-8BFC-5F998671E24A}" type="datetime1">
              <a:rPr lang="zh-CN" altLang="en-US">
                <a:solidFill>
                  <a:prstClr val="black"/>
                </a:solidFill>
              </a:rPr>
              <a:pPr>
                <a:defRPr/>
              </a:pPr>
              <a:t>2017-9-7</a:t>
            </a:fld>
            <a:endParaRPr lang="zh-CN" altLang="en-US">
              <a:solidFill>
                <a:prstClr val="black"/>
              </a:solidFill>
            </a:endParaRPr>
          </a:p>
        </p:txBody>
      </p:sp>
      <p:sp>
        <p:nvSpPr>
          <p:cNvPr id="6" name="页脚占位符 5"/>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p:txBody>
          <a:bodyPr/>
          <a:lstStyle>
            <a:lvl1pPr>
              <a:defRPr/>
            </a:lvl1pPr>
          </a:lstStyle>
          <a:p>
            <a:pPr>
              <a:defRPr/>
            </a:pPr>
            <a:fld id="{B2D5AC33-C20C-42FF-B75B-830AD859D911}"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92120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9CB80526-CC3B-4F1E-B8BD-966CD7B62E07}" type="datetime1">
              <a:rPr lang="zh-CN" altLang="en-US">
                <a:solidFill>
                  <a:prstClr val="black"/>
                </a:solidFill>
              </a:rPr>
              <a:pPr>
                <a:defRPr/>
              </a:pPr>
              <a:t>2017-9-7</a:t>
            </a:fld>
            <a:endParaRPr lang="zh-CN" altLang="en-US">
              <a:solidFill>
                <a:prstClr val="black"/>
              </a:solidFill>
            </a:endParaRPr>
          </a:p>
        </p:txBody>
      </p:sp>
      <p:sp>
        <p:nvSpPr>
          <p:cNvPr id="6" name="页脚占位符 5"/>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p:txBody>
          <a:bodyPr/>
          <a:lstStyle>
            <a:lvl1pPr>
              <a:defRPr/>
            </a:lvl1pPr>
          </a:lstStyle>
          <a:p>
            <a:pPr>
              <a:defRPr/>
            </a:pPr>
            <a:fld id="{EDC1F5AE-ED92-4D68-ACBE-0823C8E4FC3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36018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0AA6F55F-4FBD-426B-B102-A5CCCF6AB436}" type="datetime1">
              <a:rPr lang="zh-CN" altLang="en-US">
                <a:solidFill>
                  <a:prstClr val="black"/>
                </a:solidFill>
              </a:rPr>
              <a:pPr>
                <a:defRPr/>
              </a:pPr>
              <a:t>2017-9-7</a:t>
            </a:fld>
            <a:endParaRPr lang="zh-CN" altLang="en-US">
              <a:solidFill>
                <a:prstClr val="black"/>
              </a:solidFill>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p:txBody>
          <a:bodyPr/>
          <a:lstStyle>
            <a:lvl1pPr>
              <a:defRPr/>
            </a:lvl1pPr>
          </a:lstStyle>
          <a:p>
            <a:pPr>
              <a:defRPr/>
            </a:pPr>
            <a:fld id="{AB0147F2-4E3E-4D37-A528-20AA1DEC33B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3621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6"/>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F42BC4D8-A0DC-47E1-98F7-60CD3848D8B8}" type="datetime1">
              <a:rPr lang="zh-CN" altLang="en-US">
                <a:solidFill>
                  <a:prstClr val="black"/>
                </a:solidFill>
              </a:rPr>
              <a:pPr>
                <a:defRPr/>
              </a:pPr>
              <a:t>2017-9-7</a:t>
            </a:fld>
            <a:endParaRPr lang="zh-CN" altLang="en-US">
              <a:solidFill>
                <a:prstClr val="black"/>
              </a:solidFill>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p:txBody>
          <a:bodyPr/>
          <a:lstStyle>
            <a:lvl1pPr>
              <a:defRPr/>
            </a:lvl1pPr>
          </a:lstStyle>
          <a:p>
            <a:pPr>
              <a:defRPr/>
            </a:pPr>
            <a:fld id="{2E42721E-4720-411B-A8FF-54169FE9C935}"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85832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TextBox 6"/>
          <p:cNvSpPr txBox="1">
            <a:spLocks noChangeArrowheads="1"/>
          </p:cNvSpPr>
          <p:nvPr userDrawn="1"/>
        </p:nvSpPr>
        <p:spPr bwMode="auto">
          <a:xfrm>
            <a:off x="2871788" y="6597650"/>
            <a:ext cx="78327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fontAlgn="base">
              <a:spcBef>
                <a:spcPct val="0"/>
              </a:spcBef>
              <a:spcAft>
                <a:spcPct val="0"/>
              </a:spcAft>
              <a:defRPr/>
            </a:pPr>
            <a:r>
              <a:rPr lang="en-US" altLang="zh-CN" sz="900" smtClean="0">
                <a:solidFill>
                  <a:srgbClr val="A6A6A6"/>
                </a:solidFill>
              </a:rPr>
              <a:t>THE 14TH RESEARCH INSTITUTE OF CHINA ELECTRONICS TECHNOLOGY GROUP CORPORATION</a:t>
            </a:r>
            <a:endParaRPr lang="zh-CN" altLang="en-US" sz="900" smtClean="0">
              <a:solidFill>
                <a:srgbClr val="A6A6A6"/>
              </a:solidFill>
            </a:endParaRPr>
          </a:p>
        </p:txBody>
      </p:sp>
      <p:sp>
        <p:nvSpPr>
          <p:cNvPr id="2" name="标题 1"/>
          <p:cNvSpPr>
            <a:spLocks noGrp="1"/>
          </p:cNvSpPr>
          <p:nvPr>
            <p:ph type="ctrTitle"/>
          </p:nvPr>
        </p:nvSpPr>
        <p:spPr>
          <a:xfrm>
            <a:off x="914400" y="2130427"/>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418363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F:\电科VI\十四所换标工作\ppt\标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9913" y="100013"/>
            <a:ext cx="22558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电科VI\十四所换标工作\ppt\标6.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29900" y="120650"/>
            <a:ext cx="9937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3"/>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E475AE85-DEDC-4FD2-8FE0-2B07951B2DA2}" type="datetime1">
              <a:rPr lang="zh-CN" altLang="en-US">
                <a:solidFill>
                  <a:prstClr val="black"/>
                </a:solidFill>
              </a:rPr>
              <a:pPr>
                <a:defRPr/>
              </a:pPr>
              <a:t>2017-9-7</a:t>
            </a:fld>
            <a:endParaRPr lang="zh-CN" altLang="en-US">
              <a:solidFill>
                <a:prstClr val="black"/>
              </a:solidFill>
            </a:endParaRPr>
          </a:p>
        </p:txBody>
      </p:sp>
      <p:sp>
        <p:nvSpPr>
          <p:cNvPr id="7" name="页脚占位符 4"/>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8" name="灯片编号占位符 5"/>
          <p:cNvSpPr>
            <a:spLocks noGrp="1"/>
          </p:cNvSpPr>
          <p:nvPr>
            <p:ph type="sldNum" sz="quarter" idx="12"/>
          </p:nvPr>
        </p:nvSpPr>
        <p:spPr/>
        <p:txBody>
          <a:bodyPr/>
          <a:lstStyle>
            <a:lvl1pPr>
              <a:defRPr/>
            </a:lvl1pPr>
          </a:lstStyle>
          <a:p>
            <a:pPr>
              <a:defRPr/>
            </a:pPr>
            <a:fld id="{71F45F7A-7469-4BE0-ADC8-A2B2F6138DA1}" type="slidenum">
              <a:rPr lang="zh-CN" altLang="en-US">
                <a:solidFill>
                  <a:prstClr val="black">
                    <a:tint val="75000"/>
                  </a:prstClr>
                </a:solidFill>
              </a:rPr>
              <a:pPr>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70595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ACC74AC5-B440-4249-9A7C-1153A595B27E}" type="datetime1">
              <a:rPr lang="zh-CN" altLang="en-US">
                <a:solidFill>
                  <a:prstClr val="black"/>
                </a:solidFill>
              </a:rPr>
              <a:pPr>
                <a:defRPr/>
              </a:pPr>
              <a:t>2017-9-7</a:t>
            </a:fld>
            <a:endParaRPr lang="zh-CN" altLang="en-US">
              <a:solidFill>
                <a:prstClr val="black"/>
              </a:solidFill>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p:txBody>
          <a:bodyPr/>
          <a:lstStyle>
            <a:lvl1pPr>
              <a:defRPr/>
            </a:lvl1pPr>
          </a:lstStyle>
          <a:p>
            <a:pPr>
              <a:defRPr/>
            </a:pPr>
            <a:fld id="{71C87820-B117-4D4A-A18F-C87E4880E46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635839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36073BAF-791F-4BD2-B9CC-5FCD39A383DF}" type="datetime1">
              <a:rPr lang="zh-CN" altLang="en-US">
                <a:solidFill>
                  <a:prstClr val="black"/>
                </a:solidFill>
              </a:rPr>
              <a:pPr>
                <a:defRPr/>
              </a:pPr>
              <a:t>2017-9-7</a:t>
            </a:fld>
            <a:endParaRPr lang="zh-CN" altLang="en-US">
              <a:solidFill>
                <a:prstClr val="black"/>
              </a:solidFill>
            </a:endParaRPr>
          </a:p>
        </p:txBody>
      </p:sp>
      <p:sp>
        <p:nvSpPr>
          <p:cNvPr id="6" name="页脚占位符 5"/>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p:txBody>
          <a:bodyPr/>
          <a:lstStyle>
            <a:lvl1pPr>
              <a:defRPr/>
            </a:lvl1pPr>
          </a:lstStyle>
          <a:p>
            <a:pPr>
              <a:defRPr/>
            </a:pPr>
            <a:fld id="{4FC82604-AF5A-48F3-8B4E-EFE7A718D93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18835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803B47AE-9E3E-476C-AF69-880432E3A8E1}" type="datetime1">
              <a:rPr lang="zh-CN" altLang="en-US">
                <a:solidFill>
                  <a:prstClr val="black"/>
                </a:solidFill>
              </a:rPr>
              <a:pPr>
                <a:defRPr/>
              </a:pPr>
              <a:t>2017-9-7</a:t>
            </a:fld>
            <a:endParaRPr lang="zh-CN" altLang="en-US">
              <a:solidFill>
                <a:prstClr val="black"/>
              </a:solidFill>
            </a:endParaRPr>
          </a:p>
        </p:txBody>
      </p:sp>
      <p:sp>
        <p:nvSpPr>
          <p:cNvPr id="8" name="页脚占位符 7"/>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p:txBody>
          <a:bodyPr/>
          <a:lstStyle>
            <a:lvl1pPr>
              <a:defRPr/>
            </a:lvl1pPr>
          </a:lstStyle>
          <a:p>
            <a:pPr>
              <a:defRPr/>
            </a:pPr>
            <a:fld id="{80EC499F-1084-4B41-A324-37588FACCA0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94741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F4D3CF19-AE47-46C8-9923-067F0AAD4420}" type="datetime1">
              <a:rPr lang="zh-CN" altLang="en-US">
                <a:solidFill>
                  <a:prstClr val="black"/>
                </a:solidFill>
              </a:rPr>
              <a:pPr>
                <a:defRPr/>
              </a:pPr>
              <a:t>2017-9-7</a:t>
            </a:fld>
            <a:endParaRPr lang="zh-CN" altLang="en-US">
              <a:solidFill>
                <a:prstClr val="black"/>
              </a:solidFill>
            </a:endParaRPr>
          </a:p>
        </p:txBody>
      </p:sp>
      <p:sp>
        <p:nvSpPr>
          <p:cNvPr id="4" name="页脚占位符 3"/>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p:txBody>
          <a:bodyPr/>
          <a:lstStyle>
            <a:lvl1pPr>
              <a:defRPr/>
            </a:lvl1pPr>
          </a:lstStyle>
          <a:p>
            <a:pPr>
              <a:defRPr/>
            </a:pPr>
            <a:fld id="{1C0AE294-F1F6-461E-B659-993BCFE00C7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12872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p>
            <a:fld id="{BAC44CE8-9BA8-41F8-BB10-8AF72CF44AD5}" type="datetimeFigureOut">
              <a:rPr lang="en-US" smtClean="0"/>
              <a:pPr/>
              <a:t>9/7/2017</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78AF5D51-8376-4B36-BFC1-2CC5CB935A33}" type="slidenum">
              <a:rPr lang="en-US" smtClean="0"/>
              <a:pPr/>
              <a:t>‹#›</a:t>
            </a:fld>
            <a:endParaRPr lang="en-US"/>
          </a:p>
        </p:txBody>
      </p:sp>
    </p:spTree>
    <p:extLst>
      <p:ext uri="{BB962C8B-B14F-4D97-AF65-F5344CB8AC3E}">
        <p14:creationId xmlns:p14="http://schemas.microsoft.com/office/powerpoint/2010/main" val="2065016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8D040905-FD01-44E9-8BDE-DA963BDBEFE3}" type="datetime1">
              <a:rPr lang="zh-CN" altLang="en-US">
                <a:solidFill>
                  <a:prstClr val="black"/>
                </a:solidFill>
              </a:rPr>
              <a:pPr>
                <a:defRPr/>
              </a:pPr>
              <a:t>2017-9-7</a:t>
            </a:fld>
            <a:endParaRPr lang="zh-CN" altLang="en-US">
              <a:solidFill>
                <a:prstClr val="black"/>
              </a:solidFill>
            </a:endParaRPr>
          </a:p>
        </p:txBody>
      </p:sp>
      <p:sp>
        <p:nvSpPr>
          <p:cNvPr id="3" name="页脚占位符 2"/>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p:txBody>
          <a:bodyPr/>
          <a:lstStyle>
            <a:lvl1pPr>
              <a:defRPr/>
            </a:lvl1pPr>
          </a:lstStyle>
          <a:p>
            <a:pPr>
              <a:defRPr/>
            </a:pPr>
            <a:fld id="{269720CC-5AFF-4588-8599-AC17635695C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7995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A76B2067-2C09-4DB4-8BFC-5F998671E24A}" type="datetime1">
              <a:rPr lang="zh-CN" altLang="en-US">
                <a:solidFill>
                  <a:prstClr val="black"/>
                </a:solidFill>
              </a:rPr>
              <a:pPr>
                <a:defRPr/>
              </a:pPr>
              <a:t>2017-9-7</a:t>
            </a:fld>
            <a:endParaRPr lang="zh-CN" altLang="en-US">
              <a:solidFill>
                <a:prstClr val="black"/>
              </a:solidFill>
            </a:endParaRPr>
          </a:p>
        </p:txBody>
      </p:sp>
      <p:sp>
        <p:nvSpPr>
          <p:cNvPr id="6" name="页脚占位符 5"/>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p:txBody>
          <a:bodyPr/>
          <a:lstStyle>
            <a:lvl1pPr>
              <a:defRPr/>
            </a:lvl1pPr>
          </a:lstStyle>
          <a:p>
            <a:pPr>
              <a:defRPr/>
            </a:pPr>
            <a:fld id="{B2D5AC33-C20C-42FF-B75B-830AD859D911}"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43194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9CB80526-CC3B-4F1E-B8BD-966CD7B62E07}" type="datetime1">
              <a:rPr lang="zh-CN" altLang="en-US">
                <a:solidFill>
                  <a:prstClr val="black"/>
                </a:solidFill>
              </a:rPr>
              <a:pPr>
                <a:defRPr/>
              </a:pPr>
              <a:t>2017-9-7</a:t>
            </a:fld>
            <a:endParaRPr lang="zh-CN" altLang="en-US">
              <a:solidFill>
                <a:prstClr val="black"/>
              </a:solidFill>
            </a:endParaRPr>
          </a:p>
        </p:txBody>
      </p:sp>
      <p:sp>
        <p:nvSpPr>
          <p:cNvPr id="6" name="页脚占位符 5"/>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p:txBody>
          <a:bodyPr/>
          <a:lstStyle>
            <a:lvl1pPr>
              <a:defRPr/>
            </a:lvl1pPr>
          </a:lstStyle>
          <a:p>
            <a:pPr>
              <a:defRPr/>
            </a:pPr>
            <a:fld id="{EDC1F5AE-ED92-4D68-ACBE-0823C8E4FC3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67758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0AA6F55F-4FBD-426B-B102-A5CCCF6AB436}" type="datetime1">
              <a:rPr lang="zh-CN" altLang="en-US">
                <a:solidFill>
                  <a:prstClr val="black"/>
                </a:solidFill>
              </a:rPr>
              <a:pPr>
                <a:defRPr/>
              </a:pPr>
              <a:t>2017-9-7</a:t>
            </a:fld>
            <a:endParaRPr lang="zh-CN" altLang="en-US">
              <a:solidFill>
                <a:prstClr val="black"/>
              </a:solidFill>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p:txBody>
          <a:bodyPr/>
          <a:lstStyle>
            <a:lvl1pPr>
              <a:defRPr/>
            </a:lvl1pPr>
          </a:lstStyle>
          <a:p>
            <a:pPr>
              <a:defRPr/>
            </a:pPr>
            <a:fld id="{AB0147F2-4E3E-4D37-A528-20AA1DEC33B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31965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6"/>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F42BC4D8-A0DC-47E1-98F7-60CD3848D8B8}" type="datetime1">
              <a:rPr lang="zh-CN" altLang="en-US">
                <a:solidFill>
                  <a:prstClr val="black"/>
                </a:solidFill>
              </a:rPr>
              <a:pPr>
                <a:defRPr/>
              </a:pPr>
              <a:t>2017-9-7</a:t>
            </a:fld>
            <a:endParaRPr lang="zh-CN" altLang="en-US">
              <a:solidFill>
                <a:prstClr val="black"/>
              </a:solidFill>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p:txBody>
          <a:bodyPr/>
          <a:lstStyle>
            <a:lvl1pPr>
              <a:defRPr/>
            </a:lvl1pPr>
          </a:lstStyle>
          <a:p>
            <a:pPr>
              <a:defRPr/>
            </a:pPr>
            <a:fld id="{2E42721E-4720-411B-A8FF-54169FE9C935}"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15406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p>
            <a:fld id="{BAC44CE8-9BA8-41F8-BB10-8AF72CF44AD5}" type="datetimeFigureOut">
              <a:rPr lang="en-US" smtClean="0"/>
              <a:pPr/>
              <a:t>9/7/2017</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78AF5D51-8376-4B36-BFC1-2CC5CB935A33}" type="slidenum">
              <a:rPr lang="en-US" smtClean="0"/>
              <a:pPr/>
              <a:t>‹#›</a:t>
            </a:fld>
            <a:endParaRPr lang="en-US"/>
          </a:p>
        </p:txBody>
      </p:sp>
    </p:spTree>
    <p:extLst>
      <p:ext uri="{BB962C8B-B14F-4D97-AF65-F5344CB8AC3E}">
        <p14:creationId xmlns:p14="http://schemas.microsoft.com/office/powerpoint/2010/main" val="217640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p>
            <a:fld id="{BAC44CE8-9BA8-41F8-BB10-8AF72CF44AD5}" type="datetimeFigureOut">
              <a:rPr lang="en-US" smtClean="0"/>
              <a:pPr/>
              <a:t>9/7/2017</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78AF5D51-8376-4B36-BFC1-2CC5CB935A33}" type="slidenum">
              <a:rPr lang="en-US" smtClean="0"/>
              <a:pPr/>
              <a:t>‹#›</a:t>
            </a:fld>
            <a:endParaRPr lang="en-US"/>
          </a:p>
        </p:txBody>
      </p:sp>
    </p:spTree>
    <p:extLst>
      <p:ext uri="{BB962C8B-B14F-4D97-AF65-F5344CB8AC3E}">
        <p14:creationId xmlns:p14="http://schemas.microsoft.com/office/powerpoint/2010/main" val="401358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C44CE8-9BA8-41F8-BB10-8AF72CF44AD5}" type="datetimeFigureOut">
              <a:rPr lang="en-US" smtClean="0"/>
              <a:pPr/>
              <a:t>9/7/2017</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78AF5D51-8376-4B36-BFC1-2CC5CB935A33}" type="slidenum">
              <a:rPr lang="en-US" smtClean="0"/>
              <a:pPr/>
              <a:t>‹#›</a:t>
            </a:fld>
            <a:endParaRPr lang="en-US"/>
          </a:p>
        </p:txBody>
      </p:sp>
    </p:spTree>
    <p:extLst>
      <p:ext uri="{BB962C8B-B14F-4D97-AF65-F5344CB8AC3E}">
        <p14:creationId xmlns:p14="http://schemas.microsoft.com/office/powerpoint/2010/main" val="334008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AC44CE8-9BA8-41F8-BB10-8AF72CF44AD5}" type="datetimeFigureOut">
              <a:rPr lang="en-US" smtClean="0"/>
              <a:pPr/>
              <a:t>9/7/2017</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78AF5D51-8376-4B36-BFC1-2CC5CB935A33}" type="slidenum">
              <a:rPr lang="en-US" smtClean="0"/>
              <a:pPr/>
              <a:t>‹#›</a:t>
            </a:fld>
            <a:endParaRPr lang="en-US"/>
          </a:p>
        </p:txBody>
      </p:sp>
    </p:spTree>
    <p:extLst>
      <p:ext uri="{BB962C8B-B14F-4D97-AF65-F5344CB8AC3E}">
        <p14:creationId xmlns:p14="http://schemas.microsoft.com/office/powerpoint/2010/main" val="2257501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AC44CE8-9BA8-41F8-BB10-8AF72CF44AD5}" type="datetimeFigureOut">
              <a:rPr lang="en-US" smtClean="0"/>
              <a:pPr/>
              <a:t>9/7/2017</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78AF5D51-8376-4B36-BFC1-2CC5CB935A33}" type="slidenum">
              <a:rPr lang="en-US" smtClean="0"/>
              <a:pPr/>
              <a:t>‹#›</a:t>
            </a:fld>
            <a:endParaRPr lang="en-US"/>
          </a:p>
        </p:txBody>
      </p:sp>
    </p:spTree>
    <p:extLst>
      <p:ext uri="{BB962C8B-B14F-4D97-AF65-F5344CB8AC3E}">
        <p14:creationId xmlns:p14="http://schemas.microsoft.com/office/powerpoint/2010/main" val="1361932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C44CE8-9BA8-41F8-BB10-8AF72CF44AD5}" type="datetimeFigureOut">
              <a:rPr lang="en-US" smtClean="0"/>
              <a:pPr/>
              <a:t>9/7/2017</a:t>
            </a:fld>
            <a:endParaRPr 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F5D51-8376-4B36-BFC1-2CC5CB935A33}" type="slidenum">
              <a:rPr lang="en-US" smtClean="0"/>
              <a:pPr/>
              <a:t>‹#›</a:t>
            </a:fld>
            <a:endParaRPr lang="en-US"/>
          </a:p>
        </p:txBody>
      </p:sp>
    </p:spTree>
    <p:extLst>
      <p:ext uri="{BB962C8B-B14F-4D97-AF65-F5344CB8AC3E}">
        <p14:creationId xmlns:p14="http://schemas.microsoft.com/office/powerpoint/2010/main" val="569697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pic>
        <p:nvPicPr>
          <p:cNvPr id="1026" name="Picture 2" descr="F:\电科VI\十四所换标工作\ppt\内页.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圆角矩形 9"/>
          <p:cNvSpPr/>
          <p:nvPr userDrawn="1"/>
        </p:nvSpPr>
        <p:spPr>
          <a:xfrm>
            <a:off x="10704513" y="6605588"/>
            <a:ext cx="1152525" cy="2032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028"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9"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 name="灯片编号占位符 5"/>
          <p:cNvSpPr>
            <a:spLocks noGrp="1"/>
          </p:cNvSpPr>
          <p:nvPr>
            <p:ph type="sldNum" sz="quarter" idx="4"/>
          </p:nvPr>
        </p:nvSpPr>
        <p:spPr>
          <a:xfrm>
            <a:off x="10704513" y="6524625"/>
            <a:ext cx="1152525"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fld id="{543F9BD4-D47A-4EC6-AC5B-FA2850677358}" type="slidenum">
              <a:rPr lang="zh-CN" altLang="en-US">
                <a:solidFill>
                  <a:prstClr val="black">
                    <a:tint val="75000"/>
                  </a:prstClr>
                </a:solidFill>
              </a:rPr>
              <a:pPr>
                <a:defRPr/>
              </a:pPr>
              <a:t>‹#›</a:t>
            </a:fld>
            <a:endParaRPr lang="zh-CN" altLang="en-US" dirty="0">
              <a:solidFill>
                <a:prstClr val="black">
                  <a:tint val="75000"/>
                </a:prstClr>
              </a:solidFill>
            </a:endParaRPr>
          </a:p>
        </p:txBody>
      </p:sp>
      <p:sp>
        <p:nvSpPr>
          <p:cNvPr id="1031" name="TextBox 7"/>
          <p:cNvSpPr txBox="1">
            <a:spLocks noChangeArrowheads="1"/>
          </p:cNvSpPr>
          <p:nvPr userDrawn="1"/>
        </p:nvSpPr>
        <p:spPr bwMode="auto">
          <a:xfrm>
            <a:off x="2871788" y="6597650"/>
            <a:ext cx="78327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fontAlgn="base">
              <a:spcBef>
                <a:spcPct val="0"/>
              </a:spcBef>
              <a:spcAft>
                <a:spcPct val="0"/>
              </a:spcAft>
              <a:defRPr/>
            </a:pPr>
            <a:r>
              <a:rPr lang="en-US" altLang="zh-CN" sz="900" smtClean="0">
                <a:solidFill>
                  <a:srgbClr val="A6A6A6"/>
                </a:solidFill>
              </a:rPr>
              <a:t>THE 14TH RESEARCH INSTITUTE OF CHINA ELECTRONICS TECHNOLOGY GROUP CORPORATION</a:t>
            </a:r>
            <a:endParaRPr lang="zh-CN" altLang="en-US" sz="900" smtClean="0">
              <a:solidFill>
                <a:srgbClr val="A6A6A6"/>
              </a:solidFill>
            </a:endParaRPr>
          </a:p>
        </p:txBody>
      </p:sp>
    </p:spTree>
    <p:extLst>
      <p:ext uri="{BB962C8B-B14F-4D97-AF65-F5344CB8AC3E}">
        <p14:creationId xmlns:p14="http://schemas.microsoft.com/office/powerpoint/2010/main" val="3407986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pic>
        <p:nvPicPr>
          <p:cNvPr id="1026" name="Picture 2" descr="F:\电科VI\十四所换标工作\ppt\内页.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圆角矩形 9"/>
          <p:cNvSpPr/>
          <p:nvPr userDrawn="1"/>
        </p:nvSpPr>
        <p:spPr>
          <a:xfrm>
            <a:off x="10704513" y="6605588"/>
            <a:ext cx="1152525" cy="2032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028"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9"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 name="灯片编号占位符 5"/>
          <p:cNvSpPr>
            <a:spLocks noGrp="1"/>
          </p:cNvSpPr>
          <p:nvPr>
            <p:ph type="sldNum" sz="quarter" idx="4"/>
          </p:nvPr>
        </p:nvSpPr>
        <p:spPr>
          <a:xfrm>
            <a:off x="10704513" y="6524625"/>
            <a:ext cx="1152525"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fld id="{543F9BD4-D47A-4EC6-AC5B-FA2850677358}" type="slidenum">
              <a:rPr lang="zh-CN" altLang="en-US">
                <a:solidFill>
                  <a:prstClr val="black">
                    <a:tint val="75000"/>
                  </a:prstClr>
                </a:solidFill>
              </a:rPr>
              <a:pPr>
                <a:defRPr/>
              </a:pPr>
              <a:t>‹#›</a:t>
            </a:fld>
            <a:endParaRPr lang="zh-CN" altLang="en-US" dirty="0">
              <a:solidFill>
                <a:prstClr val="black">
                  <a:tint val="75000"/>
                </a:prstClr>
              </a:solidFill>
            </a:endParaRPr>
          </a:p>
        </p:txBody>
      </p:sp>
      <p:sp>
        <p:nvSpPr>
          <p:cNvPr id="1031" name="TextBox 7"/>
          <p:cNvSpPr txBox="1">
            <a:spLocks noChangeArrowheads="1"/>
          </p:cNvSpPr>
          <p:nvPr userDrawn="1"/>
        </p:nvSpPr>
        <p:spPr bwMode="auto">
          <a:xfrm>
            <a:off x="2871788" y="6597650"/>
            <a:ext cx="78327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fontAlgn="base">
              <a:spcBef>
                <a:spcPct val="0"/>
              </a:spcBef>
              <a:spcAft>
                <a:spcPct val="0"/>
              </a:spcAft>
              <a:defRPr/>
            </a:pPr>
            <a:r>
              <a:rPr lang="en-US" altLang="zh-CN" sz="900" smtClean="0">
                <a:solidFill>
                  <a:srgbClr val="A6A6A6"/>
                </a:solidFill>
              </a:rPr>
              <a:t>THE 14TH RESEARCH INSTITUTE OF CHINA ELECTRONICS TECHNOLOGY GROUP CORPORATION</a:t>
            </a:r>
            <a:endParaRPr lang="zh-CN" altLang="en-US" sz="900" smtClean="0">
              <a:solidFill>
                <a:srgbClr val="A6A6A6"/>
              </a:solidFill>
            </a:endParaRPr>
          </a:p>
        </p:txBody>
      </p:sp>
    </p:spTree>
    <p:extLst>
      <p:ext uri="{BB962C8B-B14F-4D97-AF65-F5344CB8AC3E}">
        <p14:creationId xmlns:p14="http://schemas.microsoft.com/office/powerpoint/2010/main" val="2409786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pic>
        <p:nvPicPr>
          <p:cNvPr id="1026" name="Picture 2" descr="F:\电科VI\十四所换标工作\ppt\内页.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圆角矩形 9"/>
          <p:cNvSpPr/>
          <p:nvPr userDrawn="1"/>
        </p:nvSpPr>
        <p:spPr>
          <a:xfrm>
            <a:off x="10704513" y="6605588"/>
            <a:ext cx="1152525" cy="2032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028"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9"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 name="灯片编号占位符 5"/>
          <p:cNvSpPr>
            <a:spLocks noGrp="1"/>
          </p:cNvSpPr>
          <p:nvPr>
            <p:ph type="sldNum" sz="quarter" idx="4"/>
          </p:nvPr>
        </p:nvSpPr>
        <p:spPr>
          <a:xfrm>
            <a:off x="10704513" y="6524625"/>
            <a:ext cx="1152525"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fld id="{543F9BD4-D47A-4EC6-AC5B-FA2850677358}" type="slidenum">
              <a:rPr lang="zh-CN" altLang="en-US">
                <a:solidFill>
                  <a:prstClr val="black">
                    <a:tint val="75000"/>
                  </a:prstClr>
                </a:solidFill>
              </a:rPr>
              <a:pPr>
                <a:defRPr/>
              </a:pPr>
              <a:t>‹#›</a:t>
            </a:fld>
            <a:endParaRPr lang="zh-CN" altLang="en-US" dirty="0">
              <a:solidFill>
                <a:prstClr val="black">
                  <a:tint val="75000"/>
                </a:prstClr>
              </a:solidFill>
            </a:endParaRPr>
          </a:p>
        </p:txBody>
      </p:sp>
      <p:sp>
        <p:nvSpPr>
          <p:cNvPr id="1031" name="TextBox 7"/>
          <p:cNvSpPr txBox="1">
            <a:spLocks noChangeArrowheads="1"/>
          </p:cNvSpPr>
          <p:nvPr userDrawn="1"/>
        </p:nvSpPr>
        <p:spPr bwMode="auto">
          <a:xfrm>
            <a:off x="2871788" y="6597650"/>
            <a:ext cx="78327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fontAlgn="base">
              <a:spcBef>
                <a:spcPct val="0"/>
              </a:spcBef>
              <a:spcAft>
                <a:spcPct val="0"/>
              </a:spcAft>
              <a:defRPr/>
            </a:pPr>
            <a:r>
              <a:rPr lang="en-US" altLang="zh-CN" sz="900" smtClean="0">
                <a:solidFill>
                  <a:srgbClr val="A6A6A6"/>
                </a:solidFill>
              </a:rPr>
              <a:t>THE 14TH RESEARCH INSTITUTE OF CHINA ELECTRONICS TECHNOLOGY GROUP CORPORATION</a:t>
            </a:r>
            <a:endParaRPr lang="zh-CN" altLang="en-US" sz="900" smtClean="0">
              <a:solidFill>
                <a:srgbClr val="A6A6A6"/>
              </a:solidFill>
            </a:endParaRPr>
          </a:p>
        </p:txBody>
      </p:sp>
    </p:spTree>
    <p:extLst>
      <p:ext uri="{BB962C8B-B14F-4D97-AF65-F5344CB8AC3E}">
        <p14:creationId xmlns:p14="http://schemas.microsoft.com/office/powerpoint/2010/main" val="1171629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0.jpeg"/><Relationship Id="rId1" Type="http://schemas.openxmlformats.org/officeDocument/2006/relationships/slideLayout" Target="../slideLayouts/slideLayout24.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0.jpeg"/><Relationship Id="rId1" Type="http://schemas.openxmlformats.org/officeDocument/2006/relationships/slideLayout" Target="../slideLayouts/slideLayout35.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10.jpeg"/><Relationship Id="rId1" Type="http://schemas.openxmlformats.org/officeDocument/2006/relationships/slideLayout" Target="../slideLayouts/slideLayout3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2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F:\电科VI\十四所换标工作\ppt\封面.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Picture 3" descr="F:\电科VI\十四所换标工作\ppt\标.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40" y="333375"/>
            <a:ext cx="1974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5"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4959" y="687484"/>
            <a:ext cx="10592484" cy="587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2" name="TextBox 8"/>
          <p:cNvSpPr txBox="1">
            <a:spLocks noChangeArrowheads="1"/>
          </p:cNvSpPr>
          <p:nvPr/>
        </p:nvSpPr>
        <p:spPr bwMode="auto">
          <a:xfrm>
            <a:off x="8865803" y="5771393"/>
            <a:ext cx="3057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fontAlgn="base">
              <a:spcBef>
                <a:spcPct val="0"/>
              </a:spcBef>
              <a:spcAft>
                <a:spcPct val="0"/>
              </a:spcAft>
              <a:buFontTx/>
              <a:buNone/>
            </a:pPr>
            <a:r>
              <a:rPr lang="zh-CN" altLang="en-US" sz="1400" dirty="0">
                <a:solidFill>
                  <a:prstClr val="white"/>
                </a:solidFill>
                <a:latin typeface="微软雅黑" panose="020B0503020204020204" pitchFamily="34" charset="-122"/>
                <a:ea typeface="微软雅黑" panose="020B0503020204020204" pitchFamily="34" charset="-122"/>
              </a:rPr>
              <a:t>中国电子科技集团公司第十四研究所</a:t>
            </a:r>
          </a:p>
        </p:txBody>
      </p:sp>
      <p:sp>
        <p:nvSpPr>
          <p:cNvPr id="137223" name="TextBox 5"/>
          <p:cNvSpPr txBox="1">
            <a:spLocks noChangeArrowheads="1"/>
          </p:cNvSpPr>
          <p:nvPr/>
        </p:nvSpPr>
        <p:spPr bwMode="auto">
          <a:xfrm>
            <a:off x="6049578" y="6023805"/>
            <a:ext cx="58737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fontAlgn="base">
              <a:spcBef>
                <a:spcPct val="0"/>
              </a:spcBef>
              <a:spcAft>
                <a:spcPct val="0"/>
              </a:spcAft>
              <a:buFontTx/>
              <a:buNone/>
            </a:pPr>
            <a:r>
              <a:rPr lang="en-US" altLang="zh-CN" sz="900">
                <a:solidFill>
                  <a:prstClr val="white"/>
                </a:solidFill>
              </a:rPr>
              <a:t>THE 14TH RESEARCH INSTITUTE OF CHINA ELECTRONICS TECHNOLOGY GROUP CORPORATION</a:t>
            </a:r>
            <a:endParaRPr lang="zh-CN" altLang="en-US" sz="900">
              <a:solidFill>
                <a:prstClr val="white"/>
              </a:solidFill>
            </a:endParaRPr>
          </a:p>
        </p:txBody>
      </p:sp>
      <p:pic>
        <p:nvPicPr>
          <p:cNvPr id="137224" name="Picture 2" descr="F:\电科VI\十四所换标工作\ppt\标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0831" y="407295"/>
            <a:ext cx="812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Box 3"/>
          <p:cNvSpPr txBox="1">
            <a:spLocks noChangeArrowheads="1"/>
          </p:cNvSpPr>
          <p:nvPr/>
        </p:nvSpPr>
        <p:spPr bwMode="auto">
          <a:xfrm>
            <a:off x="3597010" y="3722143"/>
            <a:ext cx="77107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FontTx/>
              <a:buNone/>
            </a:pPr>
            <a:endParaRPr lang="en-US" altLang="zh-CN" sz="2400" b="1" dirty="0" smtClean="0">
              <a:solidFill>
                <a:prstClr val="white"/>
              </a:solidFill>
              <a:latin typeface="微软雅黑" panose="020B0503020204020204" pitchFamily="34" charset="-122"/>
              <a:ea typeface="微软雅黑" panose="020B0503020204020204" pitchFamily="34" charset="-122"/>
            </a:endParaRPr>
          </a:p>
          <a:p>
            <a:pPr fontAlgn="base">
              <a:spcBef>
                <a:spcPct val="0"/>
              </a:spcBef>
              <a:spcAft>
                <a:spcPct val="0"/>
              </a:spcAft>
              <a:buFontTx/>
              <a:buNone/>
            </a:pPr>
            <a:endParaRPr lang="en-US" altLang="zh-CN" sz="2400" b="1" dirty="0" smtClean="0">
              <a:solidFill>
                <a:prstClr val="white"/>
              </a:solidFill>
              <a:latin typeface="微软雅黑" panose="020B0503020204020204" pitchFamily="34" charset="-122"/>
              <a:ea typeface="微软雅黑" panose="020B0503020204020204" pitchFamily="34" charset="-122"/>
            </a:endParaRPr>
          </a:p>
          <a:p>
            <a:pPr fontAlgn="base">
              <a:spcBef>
                <a:spcPct val="0"/>
              </a:spcBef>
              <a:spcAft>
                <a:spcPct val="0"/>
              </a:spcAft>
              <a:buFontTx/>
              <a:buNone/>
            </a:pPr>
            <a:r>
              <a:rPr lang="en-US" altLang="zh-CN" sz="2400" b="1" dirty="0" smtClean="0">
                <a:solidFill>
                  <a:prstClr val="white"/>
                </a:solidFill>
                <a:latin typeface="微软雅黑" panose="020B0503020204020204" pitchFamily="34" charset="-122"/>
                <a:ea typeface="微软雅黑" panose="020B0503020204020204" pitchFamily="34" charset="-122"/>
              </a:rPr>
              <a:t>                            —— </a:t>
            </a:r>
            <a:r>
              <a:rPr lang="zh-CN" altLang="en-US" sz="2400" b="1" dirty="0" smtClean="0">
                <a:solidFill>
                  <a:prstClr val="white"/>
                </a:solidFill>
                <a:latin typeface="微软雅黑" panose="020B0503020204020204" pitchFamily="34" charset="-122"/>
                <a:ea typeface="微软雅黑" panose="020B0503020204020204" pitchFamily="34" charset="-122"/>
              </a:rPr>
              <a:t>中国电科</a:t>
            </a:r>
            <a:r>
              <a:rPr lang="en-US" altLang="zh-CN" sz="2400" b="1" dirty="0" smtClean="0">
                <a:solidFill>
                  <a:prstClr val="white"/>
                </a:solidFill>
                <a:latin typeface="微软雅黑" panose="020B0503020204020204" pitchFamily="34" charset="-122"/>
                <a:ea typeface="微软雅黑" panose="020B0503020204020204" pitchFamily="34" charset="-122"/>
              </a:rPr>
              <a:t>14</a:t>
            </a:r>
            <a:r>
              <a:rPr lang="zh-CN" altLang="en-US" sz="2400" b="1" dirty="0" smtClean="0">
                <a:solidFill>
                  <a:prstClr val="white"/>
                </a:solidFill>
                <a:latin typeface="微软雅黑" panose="020B0503020204020204" pitchFamily="34" charset="-122"/>
                <a:ea typeface="微软雅黑" panose="020B0503020204020204" pitchFamily="34" charset="-122"/>
              </a:rPr>
              <a:t>所</a:t>
            </a:r>
            <a:r>
              <a:rPr lang="en-US" altLang="zh-CN" sz="2400" b="1" dirty="0" smtClean="0">
                <a:solidFill>
                  <a:prstClr val="white"/>
                </a:solidFill>
                <a:latin typeface="微软雅黑" panose="020B0503020204020204" pitchFamily="34" charset="-122"/>
                <a:ea typeface="微软雅黑" panose="020B0503020204020204" pitchFamily="34" charset="-122"/>
              </a:rPr>
              <a:t>2018</a:t>
            </a:r>
            <a:r>
              <a:rPr lang="zh-CN" altLang="en-US" sz="2400" b="1" dirty="0" smtClean="0">
                <a:solidFill>
                  <a:prstClr val="white"/>
                </a:solidFill>
                <a:latin typeface="微软雅黑" panose="020B0503020204020204" pitchFamily="34" charset="-122"/>
                <a:ea typeface="微软雅黑" panose="020B0503020204020204" pitchFamily="34" charset="-122"/>
              </a:rPr>
              <a:t>年校园招聘</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sp>
        <p:nvSpPr>
          <p:cNvPr id="2" name="矩形 1"/>
          <p:cNvSpPr/>
          <p:nvPr/>
        </p:nvSpPr>
        <p:spPr>
          <a:xfrm>
            <a:off x="2966983" y="2776643"/>
            <a:ext cx="6345007" cy="923330"/>
          </a:xfrm>
          <a:prstGeom prst="rect">
            <a:avLst/>
          </a:prstGeom>
        </p:spPr>
        <p:txBody>
          <a:bodyPr wrap="none">
            <a:spAutoFit/>
          </a:bodyPr>
          <a:lstStyle/>
          <a:p>
            <a:pPr algn="ctr" fontAlgn="base">
              <a:spcBef>
                <a:spcPct val="0"/>
              </a:spcBef>
              <a:spcAft>
                <a:spcPct val="0"/>
              </a:spcAft>
              <a:buFontTx/>
              <a:buNone/>
            </a:pPr>
            <a:r>
              <a:rPr lang="zh-CN" altLang="en-US" sz="5400" b="1" dirty="0" smtClean="0">
                <a:solidFill>
                  <a:schemeClr val="bg1"/>
                </a:solidFill>
                <a:latin typeface="微软雅黑" panose="020B0503020204020204" pitchFamily="34" charset="-122"/>
                <a:ea typeface="微软雅黑" panose="020B0503020204020204" pitchFamily="34" charset="-122"/>
              </a:rPr>
              <a:t>创领未来   责无旁贷</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64404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descr="QQ截图20160831154924.jpg"/>
          <p:cNvPicPr>
            <a:picLocks noChangeAspect="1"/>
          </p:cNvPicPr>
          <p:nvPr/>
        </p:nvPicPr>
        <p:blipFill>
          <a:blip r:embed="rId2"/>
          <a:stretch>
            <a:fillRect/>
          </a:stretch>
        </p:blipFill>
        <p:spPr>
          <a:xfrm>
            <a:off x="8420" y="21772"/>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10</a:t>
            </a:fld>
            <a:endParaRPr lang="zh-CN" altLang="en-US" dirty="0">
              <a:solidFill>
                <a:prstClr val="black">
                  <a:tint val="75000"/>
                </a:prstClr>
              </a:solidFill>
            </a:endParaRPr>
          </a:p>
        </p:txBody>
      </p:sp>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3" name="等腰三角形 27"/>
          <p:cNvSpPr>
            <a:spLocks noChangeArrowheads="1"/>
          </p:cNvSpPr>
          <p:nvPr/>
        </p:nvSpPr>
        <p:spPr bwMode="auto">
          <a:xfrm rot="5400000">
            <a:off x="7576016" y="1617770"/>
            <a:ext cx="184150" cy="158750"/>
          </a:xfrm>
          <a:prstGeom prst="triangle">
            <a:avLst>
              <a:gd name="adj" fmla="val 50000"/>
            </a:avLst>
          </a:prstGeom>
          <a:solidFill>
            <a:srgbClr val="FFFFFF"/>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0" cap="none" spc="0" normalizeH="0" baseline="0" noProof="0" smtClean="0">
              <a:ln>
                <a:noFill/>
              </a:ln>
              <a:effectLst/>
              <a:uLnTx/>
              <a:uFillTx/>
              <a:latin typeface="Arial" panose="020B0604020202020204" pitchFamily="34" charset="0"/>
              <a:ea typeface="宋体" panose="02010600030101010101" pitchFamily="2" charset="-122"/>
            </a:endParaRPr>
          </a:p>
        </p:txBody>
      </p:sp>
      <p:sp>
        <p:nvSpPr>
          <p:cNvPr id="15" name="等腰三角形 31"/>
          <p:cNvSpPr>
            <a:spLocks noChangeArrowheads="1"/>
          </p:cNvSpPr>
          <p:nvPr/>
        </p:nvSpPr>
        <p:spPr bwMode="auto">
          <a:xfrm rot="5400000">
            <a:off x="7877641" y="5034070"/>
            <a:ext cx="184150" cy="158750"/>
          </a:xfrm>
          <a:prstGeom prst="triangle">
            <a:avLst>
              <a:gd name="adj" fmla="val 50000"/>
            </a:avLst>
          </a:prstGeom>
          <a:solidFill>
            <a:srgbClr val="FFFFFF"/>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0" cap="none" spc="0" normalizeH="0" baseline="0" noProof="0" smtClean="0">
              <a:ln>
                <a:noFill/>
              </a:ln>
              <a:effectLst/>
              <a:uLnTx/>
              <a:uFillTx/>
              <a:latin typeface="Arial" panose="020B0604020202020204" pitchFamily="34" charset="0"/>
              <a:ea typeface="宋体" panose="02010600030101010101" pitchFamily="2" charset="-122"/>
            </a:endParaRPr>
          </a:p>
        </p:txBody>
      </p:sp>
      <p:sp>
        <p:nvSpPr>
          <p:cNvPr id="17" name="等腰三角形 33"/>
          <p:cNvSpPr>
            <a:spLocks noChangeArrowheads="1"/>
          </p:cNvSpPr>
          <p:nvPr/>
        </p:nvSpPr>
        <p:spPr bwMode="auto">
          <a:xfrm>
            <a:off x="6847354" y="4395895"/>
            <a:ext cx="184150" cy="158750"/>
          </a:xfrm>
          <a:prstGeom prst="triangle">
            <a:avLst>
              <a:gd name="adj" fmla="val 50000"/>
            </a:avLst>
          </a:prstGeom>
          <a:solidFill>
            <a:srgbClr val="FFFFFF"/>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0" cap="none" spc="0" normalizeH="0" baseline="0" noProof="0" smtClean="0">
              <a:ln>
                <a:noFill/>
              </a:ln>
              <a:effectLst/>
              <a:uLnTx/>
              <a:uFillTx/>
              <a:latin typeface="Arial" panose="020B0604020202020204" pitchFamily="34" charset="0"/>
              <a:ea typeface="宋体" panose="02010600030101010101" pitchFamily="2" charset="-122"/>
            </a:endParaRPr>
          </a:p>
        </p:txBody>
      </p:sp>
      <p:grpSp>
        <p:nvGrpSpPr>
          <p:cNvPr id="2" name="组合 1"/>
          <p:cNvGrpSpPr/>
          <p:nvPr/>
        </p:nvGrpSpPr>
        <p:grpSpPr>
          <a:xfrm>
            <a:off x="133426" y="2876921"/>
            <a:ext cx="10463213" cy="553998"/>
            <a:chOff x="880362" y="6454103"/>
            <a:chExt cx="10463213" cy="553998"/>
          </a:xfrm>
        </p:grpSpPr>
        <p:sp>
          <p:nvSpPr>
            <p:cNvPr id="18" name="矩形 34"/>
            <p:cNvSpPr>
              <a:spLocks noChangeArrowheads="1"/>
            </p:cNvSpPr>
            <p:nvPr/>
          </p:nvSpPr>
          <p:spPr bwMode="auto">
            <a:xfrm>
              <a:off x="1234377" y="6454103"/>
              <a:ext cx="10109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zh-CN" altLang="en-US" sz="20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行业顶尖人才传帮带</a:t>
              </a:r>
              <a:endParaRPr lang="zh-CN" altLang="en-US" sz="20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25" name="Freeform 5"/>
            <p:cNvSpPr>
              <a:spLocks noEditPoints="1"/>
            </p:cNvSpPr>
            <p:nvPr/>
          </p:nvSpPr>
          <p:spPr bwMode="auto">
            <a:xfrm flipH="1">
              <a:off x="880362" y="6642733"/>
              <a:ext cx="342900" cy="211667"/>
            </a:xfrm>
            <a:custGeom>
              <a:avLst/>
              <a:gdLst/>
              <a:ahLst/>
              <a:cxnLst>
                <a:cxn ang="0">
                  <a:pos x="35" y="0"/>
                </a:cxn>
                <a:cxn ang="0">
                  <a:pos x="0" y="35"/>
                </a:cxn>
                <a:cxn ang="0">
                  <a:pos x="35" y="71"/>
                </a:cxn>
                <a:cxn ang="0">
                  <a:pos x="115" y="71"/>
                </a:cxn>
                <a:cxn ang="0">
                  <a:pos x="115" y="0"/>
                </a:cxn>
                <a:cxn ang="0">
                  <a:pos x="35" y="0"/>
                </a:cxn>
                <a:cxn ang="0">
                  <a:pos x="79" y="50"/>
                </a:cxn>
                <a:cxn ang="0">
                  <a:pos x="65" y="35"/>
                </a:cxn>
                <a:cxn ang="0">
                  <a:pos x="79" y="21"/>
                </a:cxn>
                <a:cxn ang="0">
                  <a:pos x="93" y="35"/>
                </a:cxn>
                <a:cxn ang="0">
                  <a:pos x="79" y="50"/>
                </a:cxn>
              </a:cxnLst>
              <a:rect l="0" t="0" r="r" b="b"/>
              <a:pathLst>
                <a:path w="115" h="71">
                  <a:moveTo>
                    <a:pt x="35" y="0"/>
                  </a:moveTo>
                  <a:cubicBezTo>
                    <a:pt x="0" y="35"/>
                    <a:pt x="0" y="35"/>
                    <a:pt x="0" y="35"/>
                  </a:cubicBezTo>
                  <a:cubicBezTo>
                    <a:pt x="35" y="71"/>
                    <a:pt x="35" y="71"/>
                    <a:pt x="35" y="71"/>
                  </a:cubicBezTo>
                  <a:cubicBezTo>
                    <a:pt x="115" y="71"/>
                    <a:pt x="115" y="71"/>
                    <a:pt x="115" y="71"/>
                  </a:cubicBezTo>
                  <a:cubicBezTo>
                    <a:pt x="115" y="0"/>
                    <a:pt x="115" y="0"/>
                    <a:pt x="115" y="0"/>
                  </a:cubicBezTo>
                  <a:lnTo>
                    <a:pt x="35" y="0"/>
                  </a:lnTo>
                  <a:close/>
                  <a:moveTo>
                    <a:pt x="79" y="50"/>
                  </a:moveTo>
                  <a:cubicBezTo>
                    <a:pt x="71" y="50"/>
                    <a:pt x="65" y="43"/>
                    <a:pt x="65" y="35"/>
                  </a:cubicBezTo>
                  <a:cubicBezTo>
                    <a:pt x="65" y="27"/>
                    <a:pt x="71" y="21"/>
                    <a:pt x="79" y="21"/>
                  </a:cubicBezTo>
                  <a:cubicBezTo>
                    <a:pt x="87" y="21"/>
                    <a:pt x="93" y="27"/>
                    <a:pt x="93" y="35"/>
                  </a:cubicBezTo>
                  <a:cubicBezTo>
                    <a:pt x="93" y="43"/>
                    <a:pt x="87" y="50"/>
                    <a:pt x="79" y="50"/>
                  </a:cubicBezTo>
                  <a:close/>
                </a:path>
              </a:pathLst>
            </a:custGeom>
            <a:solidFill>
              <a:srgbClr val="1A2E53"/>
            </a:solidFill>
            <a:ln w="9525">
              <a:solidFill>
                <a:srgbClr val="1A2E53"/>
              </a:solidFill>
              <a:round/>
              <a:headEnd/>
              <a:tailEnd/>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black"/>
                </a:solidFill>
                <a:effectLst/>
                <a:uLnTx/>
                <a:uFillTx/>
                <a:latin typeface="微软雅黑"/>
                <a:ea typeface="微软雅黑"/>
              </a:endParaRPr>
            </a:p>
          </p:txBody>
        </p:sp>
      </p:grpSp>
      <p:grpSp>
        <p:nvGrpSpPr>
          <p:cNvPr id="16" name="组合 15"/>
          <p:cNvGrpSpPr/>
          <p:nvPr/>
        </p:nvGrpSpPr>
        <p:grpSpPr>
          <a:xfrm>
            <a:off x="97494" y="4430390"/>
            <a:ext cx="10463213" cy="553998"/>
            <a:chOff x="880362" y="7648751"/>
            <a:chExt cx="10463213" cy="553998"/>
          </a:xfrm>
        </p:grpSpPr>
        <p:sp>
          <p:nvSpPr>
            <p:cNvPr id="19" name="矩形 34"/>
            <p:cNvSpPr>
              <a:spLocks noChangeArrowheads="1"/>
            </p:cNvSpPr>
            <p:nvPr/>
          </p:nvSpPr>
          <p:spPr bwMode="auto">
            <a:xfrm>
              <a:off x="1234377" y="7648751"/>
              <a:ext cx="10109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zh-CN" altLang="en-US" sz="20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全方位多维度培养模式</a:t>
              </a:r>
              <a:endParaRPr lang="zh-CN" altLang="en-US" sz="20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20" name="Freeform 5"/>
            <p:cNvSpPr>
              <a:spLocks noEditPoints="1"/>
            </p:cNvSpPr>
            <p:nvPr/>
          </p:nvSpPr>
          <p:spPr bwMode="auto">
            <a:xfrm flipH="1">
              <a:off x="880362" y="7815079"/>
              <a:ext cx="342900" cy="211667"/>
            </a:xfrm>
            <a:custGeom>
              <a:avLst/>
              <a:gdLst/>
              <a:ahLst/>
              <a:cxnLst>
                <a:cxn ang="0">
                  <a:pos x="35" y="0"/>
                </a:cxn>
                <a:cxn ang="0">
                  <a:pos x="0" y="35"/>
                </a:cxn>
                <a:cxn ang="0">
                  <a:pos x="35" y="71"/>
                </a:cxn>
                <a:cxn ang="0">
                  <a:pos x="115" y="71"/>
                </a:cxn>
                <a:cxn ang="0">
                  <a:pos x="115" y="0"/>
                </a:cxn>
                <a:cxn ang="0">
                  <a:pos x="35" y="0"/>
                </a:cxn>
                <a:cxn ang="0">
                  <a:pos x="79" y="50"/>
                </a:cxn>
                <a:cxn ang="0">
                  <a:pos x="65" y="35"/>
                </a:cxn>
                <a:cxn ang="0">
                  <a:pos x="79" y="21"/>
                </a:cxn>
                <a:cxn ang="0">
                  <a:pos x="93" y="35"/>
                </a:cxn>
                <a:cxn ang="0">
                  <a:pos x="79" y="50"/>
                </a:cxn>
              </a:cxnLst>
              <a:rect l="0" t="0" r="r" b="b"/>
              <a:pathLst>
                <a:path w="115" h="71">
                  <a:moveTo>
                    <a:pt x="35" y="0"/>
                  </a:moveTo>
                  <a:cubicBezTo>
                    <a:pt x="0" y="35"/>
                    <a:pt x="0" y="35"/>
                    <a:pt x="0" y="35"/>
                  </a:cubicBezTo>
                  <a:cubicBezTo>
                    <a:pt x="35" y="71"/>
                    <a:pt x="35" y="71"/>
                    <a:pt x="35" y="71"/>
                  </a:cubicBezTo>
                  <a:cubicBezTo>
                    <a:pt x="115" y="71"/>
                    <a:pt x="115" y="71"/>
                    <a:pt x="115" y="71"/>
                  </a:cubicBezTo>
                  <a:cubicBezTo>
                    <a:pt x="115" y="0"/>
                    <a:pt x="115" y="0"/>
                    <a:pt x="115" y="0"/>
                  </a:cubicBezTo>
                  <a:lnTo>
                    <a:pt x="35" y="0"/>
                  </a:lnTo>
                  <a:close/>
                  <a:moveTo>
                    <a:pt x="79" y="50"/>
                  </a:moveTo>
                  <a:cubicBezTo>
                    <a:pt x="71" y="50"/>
                    <a:pt x="65" y="43"/>
                    <a:pt x="65" y="35"/>
                  </a:cubicBezTo>
                  <a:cubicBezTo>
                    <a:pt x="65" y="27"/>
                    <a:pt x="71" y="21"/>
                    <a:pt x="79" y="21"/>
                  </a:cubicBezTo>
                  <a:cubicBezTo>
                    <a:pt x="87" y="21"/>
                    <a:pt x="93" y="27"/>
                    <a:pt x="93" y="35"/>
                  </a:cubicBezTo>
                  <a:cubicBezTo>
                    <a:pt x="93" y="43"/>
                    <a:pt x="87" y="50"/>
                    <a:pt x="79" y="50"/>
                  </a:cubicBezTo>
                  <a:close/>
                </a:path>
              </a:pathLst>
            </a:custGeom>
            <a:solidFill>
              <a:srgbClr val="1A2E53"/>
            </a:solidFill>
            <a:ln w="9525">
              <a:solidFill>
                <a:srgbClr val="1A2E53"/>
              </a:solidFill>
              <a:round/>
              <a:headEnd/>
              <a:tailEnd/>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black"/>
                </a:solidFill>
                <a:effectLst/>
                <a:uLnTx/>
                <a:uFillTx/>
                <a:latin typeface="微软雅黑"/>
                <a:ea typeface="微软雅黑"/>
              </a:endParaRPr>
            </a:p>
          </p:txBody>
        </p:sp>
      </p:grpSp>
      <p:sp>
        <p:nvSpPr>
          <p:cNvPr id="27" name="TextBox 16"/>
          <p:cNvSpPr txBox="1">
            <a:spLocks noChangeArrowheads="1"/>
          </p:cNvSpPr>
          <p:nvPr/>
        </p:nvSpPr>
        <p:spPr bwMode="auto">
          <a:xfrm>
            <a:off x="1907949" y="1049339"/>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培养支持</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695" y="1836826"/>
            <a:ext cx="4776077" cy="3623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9880" y="3468256"/>
            <a:ext cx="3906418" cy="830997"/>
          </a:xfrm>
          <a:prstGeom prst="rect">
            <a:avLst/>
          </a:prstGeom>
          <a:noFill/>
        </p:spPr>
        <p:txBody>
          <a:bodyPr wrap="square" rtlCol="0">
            <a:spAutoFit/>
          </a:bodyPr>
          <a:lstStyle/>
          <a:p>
            <a:r>
              <a:rPr lang="zh-CN" altLang="en-US" sz="1600" b="1" dirty="0">
                <a:solidFill>
                  <a:srgbClr val="1A2E53"/>
                </a:solidFill>
                <a:latin typeface="微软雅黑" panose="020B0503020204020204" pitchFamily="34" charset="-122"/>
                <a:ea typeface="微软雅黑" panose="020B0503020204020204" pitchFamily="34" charset="-122"/>
              </a:rPr>
              <a:t>你将有机会在国内雷达领域顶尖专家的指导与帮助下快速成长为新一代国家雷达装备的研制者。</a:t>
            </a:r>
          </a:p>
        </p:txBody>
      </p:sp>
      <p:grpSp>
        <p:nvGrpSpPr>
          <p:cNvPr id="23" name="组合 22"/>
          <p:cNvGrpSpPr/>
          <p:nvPr/>
        </p:nvGrpSpPr>
        <p:grpSpPr>
          <a:xfrm>
            <a:off x="4223192" y="1888031"/>
            <a:ext cx="2808312" cy="1108848"/>
            <a:chOff x="1958868" y="476672"/>
            <a:chExt cx="3621244" cy="1811002"/>
          </a:xfrm>
        </p:grpSpPr>
        <p:sp>
          <p:nvSpPr>
            <p:cNvPr id="24" name="Rectangle 63"/>
            <p:cNvSpPr>
              <a:spLocks noChangeArrowheads="1"/>
            </p:cNvSpPr>
            <p:nvPr/>
          </p:nvSpPr>
          <p:spPr bwMode="auto">
            <a:xfrm>
              <a:off x="1958868" y="631497"/>
              <a:ext cx="884940" cy="1368152"/>
            </a:xfrm>
            <a:prstGeom prst="rect">
              <a:avLst/>
            </a:prstGeom>
            <a:ln/>
          </p:spPr>
          <p:style>
            <a:lnRef idx="3">
              <a:schemeClr val="lt1"/>
            </a:lnRef>
            <a:fillRef idx="1">
              <a:schemeClr val="accent6"/>
            </a:fillRef>
            <a:effectRef idx="1">
              <a:schemeClr val="accent6"/>
            </a:effectRef>
            <a:fontRef idx="minor">
              <a:schemeClr val="lt1"/>
            </a:fontRef>
          </p:style>
          <p:txBody>
            <a:bodyPr wrap="none" anchor="ctr"/>
            <a:lstStyle/>
            <a:p>
              <a:pPr algn="ctr"/>
              <a:r>
                <a:rPr lang="zh-CN" altLang="en-US" sz="1200" b="1" dirty="0" smtClean="0">
                  <a:solidFill>
                    <a:schemeClr val="tx1"/>
                  </a:solidFill>
                  <a:latin typeface="黑体" pitchFamily="49" charset="-122"/>
                  <a:ea typeface="黑体" pitchFamily="49" charset="-122"/>
                </a:rPr>
                <a:t>新人培</a:t>
              </a:r>
              <a:endParaRPr lang="en-US" altLang="zh-CN" sz="1200" b="1" dirty="0" smtClean="0">
                <a:solidFill>
                  <a:schemeClr val="tx1"/>
                </a:solidFill>
                <a:latin typeface="黑体" pitchFamily="49" charset="-122"/>
                <a:ea typeface="黑体" pitchFamily="49" charset="-122"/>
              </a:endParaRPr>
            </a:p>
            <a:p>
              <a:pPr algn="ctr"/>
              <a:r>
                <a:rPr lang="zh-CN" altLang="en-US" sz="1200" b="1" dirty="0" smtClean="0">
                  <a:solidFill>
                    <a:schemeClr val="tx1"/>
                  </a:solidFill>
                  <a:latin typeface="黑体" pitchFamily="49" charset="-122"/>
                  <a:ea typeface="黑体" pitchFamily="49" charset="-122"/>
                </a:rPr>
                <a:t>训课程</a:t>
              </a:r>
              <a:endParaRPr lang="zh-CN" altLang="en-US" sz="1200" b="1" dirty="0">
                <a:solidFill>
                  <a:schemeClr val="tx1"/>
                </a:solidFill>
                <a:latin typeface="黑体" pitchFamily="49" charset="-122"/>
                <a:ea typeface="黑体" pitchFamily="49" charset="-122"/>
              </a:endParaRPr>
            </a:p>
          </p:txBody>
        </p:sp>
        <p:sp>
          <p:nvSpPr>
            <p:cNvPr id="28" name="圆角矩形 27"/>
            <p:cNvSpPr/>
            <p:nvPr/>
          </p:nvSpPr>
          <p:spPr>
            <a:xfrm>
              <a:off x="3059832" y="476672"/>
              <a:ext cx="2520280" cy="1811002"/>
            </a:xfrm>
            <a:prstGeom prst="roundRect">
              <a:avLst/>
            </a:prstGeom>
            <a:ln/>
          </p:spPr>
          <p:style>
            <a:lnRef idx="2">
              <a:schemeClr val="accent6"/>
            </a:lnRef>
            <a:fillRef idx="1">
              <a:schemeClr val="lt1"/>
            </a:fillRef>
            <a:effectRef idx="0">
              <a:schemeClr val="accent6"/>
            </a:effectRef>
            <a:fontRef idx="minor">
              <a:schemeClr val="dk1"/>
            </a:fontRef>
          </p:style>
          <p:txBody>
            <a:bodyPr wrap="none" anchor="ctr"/>
            <a:lstStyle/>
            <a:p>
              <a:pPr algn="ctr"/>
              <a:endParaRPr lang="zh-CN" altLang="en-US" sz="1400">
                <a:latin typeface="黑体" pitchFamily="49" charset="-122"/>
                <a:ea typeface="黑体" pitchFamily="49" charset="-122"/>
              </a:endParaRPr>
            </a:p>
          </p:txBody>
        </p:sp>
        <p:sp>
          <p:nvSpPr>
            <p:cNvPr id="29" name="矩形 28"/>
            <p:cNvSpPr/>
            <p:nvPr/>
          </p:nvSpPr>
          <p:spPr>
            <a:xfrm>
              <a:off x="3289253" y="560992"/>
              <a:ext cx="2016224"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b="1" dirty="0">
                  <a:latin typeface="黑体" pitchFamily="49" charset="-122"/>
                  <a:ea typeface="黑体" pitchFamily="49" charset="-122"/>
                </a:rPr>
                <a:t>入所技能类</a:t>
              </a:r>
            </a:p>
          </p:txBody>
        </p:sp>
        <p:sp>
          <p:nvSpPr>
            <p:cNvPr id="30" name="矩形 29"/>
            <p:cNvSpPr/>
            <p:nvPr/>
          </p:nvSpPr>
          <p:spPr>
            <a:xfrm>
              <a:off x="3289253" y="991530"/>
              <a:ext cx="2016224"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b="1" dirty="0">
                  <a:solidFill>
                    <a:schemeClr val="dk1"/>
                  </a:solidFill>
                  <a:latin typeface="黑体" pitchFamily="49" charset="-122"/>
                  <a:ea typeface="黑体" pitchFamily="49" charset="-122"/>
                </a:rPr>
                <a:t>专业基础类</a:t>
              </a:r>
            </a:p>
          </p:txBody>
        </p:sp>
        <p:sp>
          <p:nvSpPr>
            <p:cNvPr id="31" name="矩形 30"/>
            <p:cNvSpPr/>
            <p:nvPr/>
          </p:nvSpPr>
          <p:spPr>
            <a:xfrm>
              <a:off x="3275856" y="1423578"/>
              <a:ext cx="2016224"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b="1" dirty="0">
                  <a:solidFill>
                    <a:schemeClr val="dk1"/>
                  </a:solidFill>
                  <a:latin typeface="黑体" pitchFamily="49" charset="-122"/>
                  <a:ea typeface="黑体" pitchFamily="49" charset="-122"/>
                </a:rPr>
                <a:t>工程实践类</a:t>
              </a:r>
            </a:p>
          </p:txBody>
        </p:sp>
        <p:sp>
          <p:nvSpPr>
            <p:cNvPr id="32" name="矩形 31"/>
            <p:cNvSpPr/>
            <p:nvPr/>
          </p:nvSpPr>
          <p:spPr>
            <a:xfrm>
              <a:off x="3275856" y="1855626"/>
              <a:ext cx="2016224"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b="1" dirty="0">
                  <a:solidFill>
                    <a:schemeClr val="dk1"/>
                  </a:solidFill>
                  <a:latin typeface="黑体" pitchFamily="49" charset="-122"/>
                  <a:ea typeface="黑体" pitchFamily="49" charset="-122"/>
                </a:rPr>
                <a:t>综合管理基础类</a:t>
              </a:r>
            </a:p>
          </p:txBody>
        </p:sp>
      </p:grpSp>
      <p:grpSp>
        <p:nvGrpSpPr>
          <p:cNvPr id="33" name="组合 32"/>
          <p:cNvGrpSpPr/>
          <p:nvPr/>
        </p:nvGrpSpPr>
        <p:grpSpPr>
          <a:xfrm>
            <a:off x="4223191" y="3112274"/>
            <a:ext cx="2739345" cy="1174810"/>
            <a:chOff x="1954523" y="2996952"/>
            <a:chExt cx="3697597" cy="1811002"/>
          </a:xfrm>
        </p:grpSpPr>
        <p:sp>
          <p:nvSpPr>
            <p:cNvPr id="34" name="Rectangle 63"/>
            <p:cNvSpPr>
              <a:spLocks noChangeArrowheads="1"/>
            </p:cNvSpPr>
            <p:nvPr/>
          </p:nvSpPr>
          <p:spPr bwMode="auto">
            <a:xfrm>
              <a:off x="1954523" y="3253922"/>
              <a:ext cx="889285" cy="1368154"/>
            </a:xfrm>
            <a:prstGeom prst="rect">
              <a:avLst/>
            </a:prstGeom>
            <a:ln/>
          </p:spPr>
          <p:style>
            <a:lnRef idx="3">
              <a:schemeClr val="lt1"/>
            </a:lnRef>
            <a:fillRef idx="1">
              <a:schemeClr val="accent6"/>
            </a:fillRef>
            <a:effectRef idx="1">
              <a:schemeClr val="accent6"/>
            </a:effectRef>
            <a:fontRef idx="minor">
              <a:schemeClr val="lt1"/>
            </a:fontRef>
          </p:style>
          <p:txBody>
            <a:bodyPr wrap="none" anchor="ctr"/>
            <a:lstStyle/>
            <a:p>
              <a:pPr algn="ctr"/>
              <a:r>
                <a:rPr lang="zh-CN" altLang="en-US" sz="1100" b="1" dirty="0">
                  <a:solidFill>
                    <a:schemeClr val="tx1"/>
                  </a:solidFill>
                  <a:latin typeface="黑体" pitchFamily="49" charset="-122"/>
                  <a:ea typeface="黑体" pitchFamily="49" charset="-122"/>
                </a:rPr>
                <a:t>年</a:t>
              </a:r>
              <a:r>
                <a:rPr lang="zh-CN" altLang="en-US" sz="1100" b="1" dirty="0" smtClean="0">
                  <a:solidFill>
                    <a:schemeClr val="tx1"/>
                  </a:solidFill>
                  <a:latin typeface="黑体" pitchFamily="49" charset="-122"/>
                  <a:ea typeface="黑体" pitchFamily="49" charset="-122"/>
                </a:rPr>
                <a:t>轻骨</a:t>
              </a:r>
              <a:r>
                <a:rPr lang="zh-CN" altLang="en-US" sz="1100" b="1" dirty="0">
                  <a:solidFill>
                    <a:schemeClr val="tx1"/>
                  </a:solidFill>
                  <a:latin typeface="黑体" pitchFamily="49" charset="-122"/>
                  <a:ea typeface="黑体" pitchFamily="49" charset="-122"/>
                </a:rPr>
                <a:t>干</a:t>
              </a:r>
              <a:endParaRPr lang="en-US" altLang="zh-CN" sz="1100" b="1" dirty="0">
                <a:solidFill>
                  <a:schemeClr val="tx1"/>
                </a:solidFill>
                <a:latin typeface="黑体" pitchFamily="49" charset="-122"/>
                <a:ea typeface="黑体" pitchFamily="49" charset="-122"/>
              </a:endParaRPr>
            </a:p>
            <a:p>
              <a:pPr algn="ctr"/>
              <a:r>
                <a:rPr lang="zh-CN" altLang="en-US" sz="1100" b="1" dirty="0">
                  <a:solidFill>
                    <a:schemeClr val="tx1"/>
                  </a:solidFill>
                  <a:latin typeface="黑体" pitchFamily="49" charset="-122"/>
                  <a:ea typeface="黑体" pitchFamily="49" charset="-122"/>
                </a:rPr>
                <a:t>培</a:t>
              </a:r>
              <a:r>
                <a:rPr lang="zh-CN" altLang="en-US" sz="1100" b="1" dirty="0" smtClean="0">
                  <a:solidFill>
                    <a:schemeClr val="tx1"/>
                  </a:solidFill>
                  <a:latin typeface="黑体" pitchFamily="49" charset="-122"/>
                  <a:ea typeface="黑体" pitchFamily="49" charset="-122"/>
                </a:rPr>
                <a:t>训课程</a:t>
              </a:r>
              <a:endParaRPr lang="zh-CN" altLang="en-US" sz="1100" b="1" dirty="0">
                <a:solidFill>
                  <a:schemeClr val="tx1"/>
                </a:solidFill>
                <a:latin typeface="黑体" pitchFamily="49" charset="-122"/>
                <a:ea typeface="黑体" pitchFamily="49" charset="-122"/>
              </a:endParaRPr>
            </a:p>
          </p:txBody>
        </p:sp>
        <p:sp>
          <p:nvSpPr>
            <p:cNvPr id="35" name="圆角矩形 34"/>
            <p:cNvSpPr/>
            <p:nvPr/>
          </p:nvSpPr>
          <p:spPr>
            <a:xfrm>
              <a:off x="3131840" y="2996952"/>
              <a:ext cx="2520280" cy="1811002"/>
            </a:xfrm>
            <a:prstGeom prst="roundRect">
              <a:avLst/>
            </a:prstGeom>
            <a:ln/>
          </p:spPr>
          <p:style>
            <a:lnRef idx="2">
              <a:schemeClr val="accent6"/>
            </a:lnRef>
            <a:fillRef idx="1">
              <a:schemeClr val="lt1"/>
            </a:fillRef>
            <a:effectRef idx="0">
              <a:schemeClr val="accent6"/>
            </a:effectRef>
            <a:fontRef idx="minor">
              <a:schemeClr val="dk1"/>
            </a:fontRef>
          </p:style>
          <p:txBody>
            <a:bodyPr wrap="none" anchor="ctr"/>
            <a:lstStyle/>
            <a:p>
              <a:pPr algn="ctr"/>
              <a:endParaRPr lang="zh-CN" altLang="en-US">
                <a:latin typeface="黑体" pitchFamily="49" charset="-122"/>
                <a:ea typeface="黑体" pitchFamily="49" charset="-122"/>
              </a:endParaRPr>
            </a:p>
          </p:txBody>
        </p:sp>
        <p:sp>
          <p:nvSpPr>
            <p:cNvPr id="36" name="矩形 35"/>
            <p:cNvSpPr/>
            <p:nvPr/>
          </p:nvSpPr>
          <p:spPr>
            <a:xfrm>
              <a:off x="3361261" y="3081272"/>
              <a:ext cx="2016224"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b="1" dirty="0" smtClean="0">
                  <a:latin typeface="黑体" pitchFamily="49" charset="-122"/>
                  <a:ea typeface="黑体" pitchFamily="49" charset="-122"/>
                </a:rPr>
                <a:t>设计类</a:t>
              </a:r>
              <a:endParaRPr lang="zh-CN" altLang="en-US" sz="1400" b="1" dirty="0">
                <a:latin typeface="黑体" pitchFamily="49" charset="-122"/>
                <a:ea typeface="黑体" pitchFamily="49" charset="-122"/>
              </a:endParaRPr>
            </a:p>
          </p:txBody>
        </p:sp>
        <p:sp>
          <p:nvSpPr>
            <p:cNvPr id="37" name="矩形 36"/>
            <p:cNvSpPr/>
            <p:nvPr/>
          </p:nvSpPr>
          <p:spPr>
            <a:xfrm>
              <a:off x="3361261" y="3511810"/>
              <a:ext cx="2016224"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100" b="1" dirty="0">
                  <a:latin typeface="黑体" pitchFamily="49" charset="-122"/>
                  <a:ea typeface="黑体" pitchFamily="49" charset="-122"/>
                </a:rPr>
                <a:t>共性问题调试方法类</a:t>
              </a:r>
            </a:p>
          </p:txBody>
        </p:sp>
        <p:sp>
          <p:nvSpPr>
            <p:cNvPr id="38" name="矩形 37"/>
            <p:cNvSpPr/>
            <p:nvPr/>
          </p:nvSpPr>
          <p:spPr>
            <a:xfrm>
              <a:off x="3347864" y="3943858"/>
              <a:ext cx="2016224"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b="1" dirty="0">
                  <a:latin typeface="黑体" pitchFamily="49" charset="-122"/>
                  <a:ea typeface="黑体" pitchFamily="49" charset="-122"/>
                </a:rPr>
                <a:t>技能提升类</a:t>
              </a:r>
            </a:p>
          </p:txBody>
        </p:sp>
        <p:sp>
          <p:nvSpPr>
            <p:cNvPr id="39" name="矩形 38"/>
            <p:cNvSpPr/>
            <p:nvPr/>
          </p:nvSpPr>
          <p:spPr>
            <a:xfrm>
              <a:off x="3347864" y="4375906"/>
              <a:ext cx="2016224"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b="1" dirty="0">
                  <a:latin typeface="黑体" pitchFamily="49" charset="-122"/>
                  <a:ea typeface="黑体" pitchFamily="49" charset="-122"/>
                </a:rPr>
                <a:t>综合管理提升类</a:t>
              </a:r>
            </a:p>
          </p:txBody>
        </p:sp>
      </p:grpSp>
      <p:grpSp>
        <p:nvGrpSpPr>
          <p:cNvPr id="40" name="组合 39"/>
          <p:cNvGrpSpPr/>
          <p:nvPr/>
        </p:nvGrpSpPr>
        <p:grpSpPr>
          <a:xfrm>
            <a:off x="4223191" y="4378663"/>
            <a:ext cx="2808312" cy="1126618"/>
            <a:chOff x="6207312" y="1263359"/>
            <a:chExt cx="3549264" cy="1811002"/>
          </a:xfrm>
        </p:grpSpPr>
        <p:sp>
          <p:nvSpPr>
            <p:cNvPr id="41" name="Rectangle 63"/>
            <p:cNvSpPr>
              <a:spLocks noChangeArrowheads="1"/>
            </p:cNvSpPr>
            <p:nvPr/>
          </p:nvSpPr>
          <p:spPr bwMode="auto">
            <a:xfrm>
              <a:off x="6207312" y="1463400"/>
              <a:ext cx="792088" cy="1423202"/>
            </a:xfrm>
            <a:prstGeom prst="rect">
              <a:avLst/>
            </a:prstGeom>
            <a:ln/>
          </p:spPr>
          <p:style>
            <a:lnRef idx="3">
              <a:schemeClr val="lt1"/>
            </a:lnRef>
            <a:fillRef idx="1">
              <a:schemeClr val="accent6"/>
            </a:fillRef>
            <a:effectRef idx="1">
              <a:schemeClr val="accent6"/>
            </a:effectRef>
            <a:fontRef idx="minor">
              <a:schemeClr val="lt1"/>
            </a:fontRef>
          </p:style>
          <p:txBody>
            <a:bodyPr wrap="none" anchor="ctr"/>
            <a:lstStyle/>
            <a:p>
              <a:r>
                <a:rPr lang="zh-CN" altLang="en-US" sz="1200" b="1" dirty="0">
                  <a:solidFill>
                    <a:schemeClr val="tx1"/>
                  </a:solidFill>
                  <a:latin typeface="黑体" pitchFamily="49" charset="-122"/>
                  <a:ea typeface="黑体" pitchFamily="49" charset="-122"/>
                </a:rPr>
                <a:t>高</a:t>
              </a:r>
              <a:r>
                <a:rPr lang="zh-CN" altLang="en-US" sz="1200" b="1" dirty="0" smtClean="0">
                  <a:solidFill>
                    <a:schemeClr val="tx1"/>
                  </a:solidFill>
                  <a:latin typeface="黑体" pitchFamily="49" charset="-122"/>
                  <a:ea typeface="黑体" pitchFamily="49" charset="-122"/>
                </a:rPr>
                <a:t>层次</a:t>
              </a:r>
              <a:endParaRPr lang="en-US" altLang="zh-CN" sz="1200" b="1" dirty="0" smtClean="0">
                <a:solidFill>
                  <a:schemeClr val="tx1"/>
                </a:solidFill>
                <a:latin typeface="黑体" pitchFamily="49" charset="-122"/>
                <a:ea typeface="黑体" pitchFamily="49" charset="-122"/>
              </a:endParaRPr>
            </a:p>
            <a:p>
              <a:r>
                <a:rPr lang="zh-CN" altLang="en-US" sz="1200" b="1" dirty="0" smtClean="0">
                  <a:solidFill>
                    <a:schemeClr val="tx1"/>
                  </a:solidFill>
                  <a:latin typeface="黑体" pitchFamily="49" charset="-122"/>
                  <a:ea typeface="黑体" pitchFamily="49" charset="-122"/>
                </a:rPr>
                <a:t>人才培</a:t>
              </a:r>
              <a:endParaRPr lang="en-US" altLang="zh-CN" sz="1200" b="1" dirty="0" smtClean="0">
                <a:solidFill>
                  <a:schemeClr val="tx1"/>
                </a:solidFill>
                <a:latin typeface="黑体" pitchFamily="49" charset="-122"/>
                <a:ea typeface="黑体" pitchFamily="49" charset="-122"/>
              </a:endParaRPr>
            </a:p>
            <a:p>
              <a:r>
                <a:rPr lang="zh-CN" altLang="en-US" sz="1200" b="1" dirty="0" smtClean="0">
                  <a:solidFill>
                    <a:schemeClr val="tx1"/>
                  </a:solidFill>
                  <a:latin typeface="黑体" pitchFamily="49" charset="-122"/>
                  <a:ea typeface="黑体" pitchFamily="49" charset="-122"/>
                </a:rPr>
                <a:t>训课程</a:t>
              </a:r>
              <a:endParaRPr lang="zh-CN" altLang="en-US" sz="1200" b="1" dirty="0">
                <a:solidFill>
                  <a:schemeClr val="tx1"/>
                </a:solidFill>
                <a:latin typeface="黑体" pitchFamily="49" charset="-122"/>
                <a:ea typeface="黑体" pitchFamily="49" charset="-122"/>
              </a:endParaRPr>
            </a:p>
          </p:txBody>
        </p:sp>
        <p:sp>
          <p:nvSpPr>
            <p:cNvPr id="42" name="圆角矩形 41"/>
            <p:cNvSpPr/>
            <p:nvPr/>
          </p:nvSpPr>
          <p:spPr>
            <a:xfrm>
              <a:off x="7236296" y="1263359"/>
              <a:ext cx="2520280" cy="1811002"/>
            </a:xfrm>
            <a:prstGeom prst="roundRect">
              <a:avLst/>
            </a:prstGeom>
            <a:ln/>
          </p:spPr>
          <p:style>
            <a:lnRef idx="2">
              <a:schemeClr val="accent6"/>
            </a:lnRef>
            <a:fillRef idx="1">
              <a:schemeClr val="lt1"/>
            </a:fillRef>
            <a:effectRef idx="0">
              <a:schemeClr val="accent6"/>
            </a:effectRef>
            <a:fontRef idx="minor">
              <a:schemeClr val="dk1"/>
            </a:fontRef>
          </p:style>
          <p:txBody>
            <a:bodyPr wrap="none" anchor="ctr"/>
            <a:lstStyle/>
            <a:p>
              <a:pPr algn="ctr"/>
              <a:endParaRPr lang="zh-CN" altLang="en-US">
                <a:latin typeface="黑体" pitchFamily="49" charset="-122"/>
                <a:ea typeface="黑体" pitchFamily="49" charset="-122"/>
              </a:endParaRPr>
            </a:p>
          </p:txBody>
        </p:sp>
        <p:sp>
          <p:nvSpPr>
            <p:cNvPr id="43" name="矩形 42"/>
            <p:cNvSpPr/>
            <p:nvPr/>
          </p:nvSpPr>
          <p:spPr>
            <a:xfrm>
              <a:off x="7465717" y="1347679"/>
              <a:ext cx="2016224"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b="1" dirty="0">
                  <a:latin typeface="黑体" pitchFamily="49" charset="-122"/>
                  <a:ea typeface="黑体" pitchFamily="49" charset="-122"/>
                </a:rPr>
                <a:t>拓展视野类</a:t>
              </a:r>
            </a:p>
          </p:txBody>
        </p:sp>
        <p:sp>
          <p:nvSpPr>
            <p:cNvPr id="44" name="矩形 43"/>
            <p:cNvSpPr/>
            <p:nvPr/>
          </p:nvSpPr>
          <p:spPr>
            <a:xfrm>
              <a:off x="7465717" y="1778217"/>
              <a:ext cx="2016224"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b="1" dirty="0">
                  <a:latin typeface="黑体" pitchFamily="49" charset="-122"/>
                  <a:ea typeface="黑体" pitchFamily="49" charset="-122"/>
                </a:rPr>
                <a:t>专业深度研究类</a:t>
              </a:r>
            </a:p>
          </p:txBody>
        </p:sp>
        <p:sp>
          <p:nvSpPr>
            <p:cNvPr id="45" name="矩形 44"/>
            <p:cNvSpPr/>
            <p:nvPr/>
          </p:nvSpPr>
          <p:spPr>
            <a:xfrm>
              <a:off x="7452320" y="2210265"/>
              <a:ext cx="2016224"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b="1" dirty="0">
                  <a:latin typeface="黑体" pitchFamily="49" charset="-122"/>
                  <a:ea typeface="黑体" pitchFamily="49" charset="-122"/>
                </a:rPr>
                <a:t>综合管理类</a:t>
              </a:r>
            </a:p>
          </p:txBody>
        </p:sp>
        <p:sp>
          <p:nvSpPr>
            <p:cNvPr id="46" name="矩形 45"/>
            <p:cNvSpPr/>
            <p:nvPr/>
          </p:nvSpPr>
          <p:spPr>
            <a:xfrm>
              <a:off x="7452320" y="2642313"/>
              <a:ext cx="2016224"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200" b="1" dirty="0">
                  <a:latin typeface="黑体" pitchFamily="49" charset="-122"/>
                  <a:ea typeface="黑体" pitchFamily="49" charset="-122"/>
                </a:rPr>
                <a:t>IEE</a:t>
              </a:r>
              <a:r>
                <a:rPr lang="zh-CN" altLang="en-US" sz="1200" b="1" dirty="0">
                  <a:latin typeface="黑体" pitchFamily="49" charset="-122"/>
                  <a:ea typeface="黑体" pitchFamily="49" charset="-122"/>
                </a:rPr>
                <a:t>等会议论文学习</a:t>
              </a:r>
            </a:p>
          </p:txBody>
        </p:sp>
      </p:grpSp>
      <p:sp>
        <p:nvSpPr>
          <p:cNvPr id="51" name="TextBox 50"/>
          <p:cNvSpPr txBox="1"/>
          <p:nvPr/>
        </p:nvSpPr>
        <p:spPr>
          <a:xfrm>
            <a:off x="146472" y="4934480"/>
            <a:ext cx="3906418" cy="830997"/>
          </a:xfrm>
          <a:prstGeom prst="rect">
            <a:avLst/>
          </a:prstGeom>
          <a:noFill/>
        </p:spPr>
        <p:txBody>
          <a:bodyPr wrap="square" rtlCol="0">
            <a:spAutoFit/>
          </a:bodyPr>
          <a:lstStyle/>
          <a:p>
            <a:r>
              <a:rPr lang="zh-CN" altLang="en-US" sz="1600" b="1" dirty="0">
                <a:solidFill>
                  <a:srgbClr val="1A2E53"/>
                </a:solidFill>
                <a:latin typeface="微软雅黑" panose="020B0503020204020204" pitchFamily="34" charset="-122"/>
                <a:ea typeface="微软雅黑" panose="020B0503020204020204" pitchFamily="34" charset="-122"/>
              </a:rPr>
              <a:t>我们将为你提供全方位、多层次、多维度的培养课程，由雷达领域各专业专家传道授业帮助你畅通职业发展的通道。</a:t>
            </a:r>
          </a:p>
        </p:txBody>
      </p:sp>
      <p:sp>
        <p:nvSpPr>
          <p:cNvPr id="52" name="TextBox 16"/>
          <p:cNvSpPr txBox="1">
            <a:spLocks noChangeArrowheads="1"/>
          </p:cNvSpPr>
          <p:nvPr/>
        </p:nvSpPr>
        <p:spPr bwMode="auto">
          <a:xfrm>
            <a:off x="4849921" y="1437610"/>
            <a:ext cx="14290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课程大类</a:t>
            </a:r>
            <a:endParaRPr lang="zh-CN" altLang="en-US" sz="1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47" name="矩形 47"/>
          <p:cNvSpPr>
            <a:spLocks noChangeArrowheads="1"/>
          </p:cNvSpPr>
          <p:nvPr/>
        </p:nvSpPr>
        <p:spPr bwMode="auto">
          <a:xfrm>
            <a:off x="111180" y="1663318"/>
            <a:ext cx="3715392" cy="923322"/>
          </a:xfrm>
          <a:prstGeom prst="rect">
            <a:avLst/>
          </a:prstGeom>
          <a:noFill/>
          <a:ln w="9525">
            <a:noFill/>
            <a:miter lim="800000"/>
            <a:headEnd/>
            <a:tailEnd/>
          </a:ln>
        </p:spPr>
        <p:txBody>
          <a:bodyPr wrap="square" lIns="91431" tIns="45716" rIns="91431" bIns="45716">
            <a:spAutoFit/>
          </a:bodyPr>
          <a:lstStyle/>
          <a:p>
            <a:pPr>
              <a:spcBef>
                <a:spcPct val="0"/>
              </a:spcBef>
            </a:pPr>
            <a:r>
              <a:rPr lang="en-US" altLang="zh-CN" b="1" i="1" dirty="0">
                <a:solidFill>
                  <a:srgbClr val="1A2E53"/>
                </a:solidFill>
                <a:latin typeface="微软雅黑" panose="020B0503020204020204" pitchFamily="34" charset="-122"/>
                <a:ea typeface="微软雅黑" panose="020B0503020204020204" pitchFamily="34" charset="-122"/>
                <a:sym typeface="方正兰亭黑_GBK"/>
              </a:rPr>
              <a:t>&gt;&gt;&gt;</a:t>
            </a:r>
            <a:r>
              <a:rPr lang="zh-CN" altLang="en-US" b="1" i="1" dirty="0">
                <a:solidFill>
                  <a:srgbClr val="1A2E53"/>
                </a:solidFill>
                <a:latin typeface="微软雅黑" panose="020B0503020204020204" pitchFamily="34" charset="-122"/>
                <a:ea typeface="微软雅黑" panose="020B0503020204020204" pitchFamily="34" charset="-122"/>
                <a:sym typeface="方正兰亭黑_GBK"/>
              </a:rPr>
              <a:t>在这里，你可以获得行业顶尖人才的指导和全方位的培养支持，为你的职业成功提供强大助力</a:t>
            </a:r>
            <a:endParaRPr lang="en-US" altLang="zh-CN" b="1" i="1" dirty="0">
              <a:solidFill>
                <a:srgbClr val="1A2E53"/>
              </a:solidFill>
              <a:latin typeface="微软雅黑" panose="020B0503020204020204" pitchFamily="34" charset="-122"/>
              <a:ea typeface="微软雅黑" panose="020B0503020204020204" pitchFamily="34" charset="-122"/>
              <a:sym typeface="方正兰亭黑_GBK"/>
            </a:endParaRPr>
          </a:p>
        </p:txBody>
      </p:sp>
    </p:spTree>
    <p:extLst>
      <p:ext uri="{BB962C8B-B14F-4D97-AF65-F5344CB8AC3E}">
        <p14:creationId xmlns:p14="http://schemas.microsoft.com/office/powerpoint/2010/main" val="30376703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QQ截图20160831154924.jpg"/>
          <p:cNvPicPr>
            <a:picLocks noChangeAspect="1"/>
          </p:cNvPicPr>
          <p:nvPr/>
        </p:nvPicPr>
        <p:blipFill>
          <a:blip r:embed="rId2"/>
          <a:stretch>
            <a:fillRect/>
          </a:stretch>
        </p:blipFill>
        <p:spPr>
          <a:xfrm>
            <a:off x="8466" y="0"/>
            <a:ext cx="12175067" cy="6858000"/>
          </a:xfrm>
          <a:prstGeom prst="rect">
            <a:avLst/>
          </a:prstGeom>
        </p:spPr>
      </p:pic>
      <p:sp>
        <p:nvSpPr>
          <p:cNvPr id="3" name="任意多边形 2"/>
          <p:cNvSpPr/>
          <p:nvPr/>
        </p:nvSpPr>
        <p:spPr>
          <a:xfrm>
            <a:off x="4495800" y="1085850"/>
            <a:ext cx="3200400" cy="2838450"/>
          </a:xfrm>
          <a:custGeom>
            <a:avLst/>
            <a:gdLst>
              <a:gd name="connsiteX0" fmla="*/ 1600200 w 3200400"/>
              <a:gd name="connsiteY0" fmla="*/ 0 h 2838450"/>
              <a:gd name="connsiteX1" fmla="*/ 3200400 w 3200400"/>
              <a:gd name="connsiteY1" fmla="*/ 1600200 h 2838450"/>
              <a:gd name="connsiteX2" fmla="*/ 2618076 w 3200400"/>
              <a:gd name="connsiteY2" fmla="*/ 2834992 h 2838450"/>
              <a:gd name="connsiteX3" fmla="*/ 2613452 w 3200400"/>
              <a:gd name="connsiteY3" fmla="*/ 2838450 h 2838450"/>
              <a:gd name="connsiteX4" fmla="*/ 586949 w 3200400"/>
              <a:gd name="connsiteY4" fmla="*/ 2838450 h 2838450"/>
              <a:gd name="connsiteX5" fmla="*/ 582325 w 3200400"/>
              <a:gd name="connsiteY5" fmla="*/ 2834992 h 2838450"/>
              <a:gd name="connsiteX6" fmla="*/ 0 w 3200400"/>
              <a:gd name="connsiteY6" fmla="*/ 1600200 h 2838450"/>
              <a:gd name="connsiteX7" fmla="*/ 1600200 w 3200400"/>
              <a:gd name="connsiteY7" fmla="*/ 0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400" h="2838450">
                <a:moveTo>
                  <a:pt x="1600200" y="0"/>
                </a:moveTo>
                <a:cubicBezTo>
                  <a:pt x="2483966" y="0"/>
                  <a:pt x="3200400" y="716434"/>
                  <a:pt x="3200400" y="1600200"/>
                </a:cubicBezTo>
                <a:cubicBezTo>
                  <a:pt x="3200400" y="2097319"/>
                  <a:pt x="2973716" y="2541492"/>
                  <a:pt x="2618076" y="2834992"/>
                </a:cubicBezTo>
                <a:lnTo>
                  <a:pt x="2613452" y="2838450"/>
                </a:lnTo>
                <a:lnTo>
                  <a:pt x="586949" y="2838450"/>
                </a:lnTo>
                <a:lnTo>
                  <a:pt x="582325" y="2834992"/>
                </a:lnTo>
                <a:cubicBezTo>
                  <a:pt x="226685" y="2541492"/>
                  <a:pt x="0" y="2097319"/>
                  <a:pt x="0" y="1600200"/>
                </a:cubicBezTo>
                <a:cubicBezTo>
                  <a:pt x="0" y="716434"/>
                  <a:pt x="716434" y="0"/>
                  <a:pt x="1600200" y="0"/>
                </a:cubicBezTo>
                <a:close/>
              </a:path>
            </a:pathLst>
          </a:custGeom>
          <a:solidFill>
            <a:srgbClr val="1A2E53"/>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9900" kern="0" dirty="0" smtClean="0">
                <a:solidFill>
                  <a:prstClr val="white"/>
                </a:solidFill>
              </a:rPr>
              <a:t>02</a:t>
            </a:r>
            <a:endParaRPr lang="zh-CN" altLang="en-US" sz="19900" kern="0" dirty="0">
              <a:solidFill>
                <a:prstClr val="white"/>
              </a:solidFill>
            </a:endParaRPr>
          </a:p>
        </p:txBody>
      </p:sp>
      <p:cxnSp>
        <p:nvCxnSpPr>
          <p:cNvPr id="4" name="直接连接符 3"/>
          <p:cNvCxnSpPr/>
          <p:nvPr/>
        </p:nvCxnSpPr>
        <p:spPr>
          <a:xfrm>
            <a:off x="2413938" y="3917384"/>
            <a:ext cx="7364124" cy="3458"/>
          </a:xfrm>
          <a:prstGeom prst="line">
            <a:avLst/>
          </a:prstGeom>
          <a:noFill/>
          <a:ln w="6350" cap="flat" cmpd="sng" algn="ctr">
            <a:solidFill>
              <a:srgbClr val="31859C"/>
            </a:solidFill>
            <a:prstDash val="solid"/>
            <a:miter lim="800000"/>
          </a:ln>
          <a:effectLst/>
        </p:spPr>
      </p:cxnSp>
      <p:grpSp>
        <p:nvGrpSpPr>
          <p:cNvPr id="5" name="组合 4"/>
          <p:cNvGrpSpPr/>
          <p:nvPr/>
        </p:nvGrpSpPr>
        <p:grpSpPr>
          <a:xfrm>
            <a:off x="2858693" y="2608884"/>
            <a:ext cx="1192353" cy="1159043"/>
            <a:chOff x="1475452" y="4642128"/>
            <a:chExt cx="614363" cy="681038"/>
          </a:xfrm>
        </p:grpSpPr>
        <p:sp>
          <p:nvSpPr>
            <p:cNvPr id="6" name="Freeform 236"/>
            <p:cNvSpPr>
              <a:spLocks/>
            </p:cNvSpPr>
            <p:nvPr/>
          </p:nvSpPr>
          <p:spPr bwMode="auto">
            <a:xfrm>
              <a:off x="1804065" y="4808816"/>
              <a:ext cx="114300" cy="114300"/>
            </a:xfrm>
            <a:custGeom>
              <a:avLst/>
              <a:gdLst>
                <a:gd name="T0" fmla="*/ 20 w 26"/>
                <a:gd name="T1" fmla="*/ 26 h 26"/>
                <a:gd name="T2" fmla="*/ 26 w 26"/>
                <a:gd name="T3" fmla="*/ 26 h 26"/>
                <a:gd name="T4" fmla="*/ 18 w 26"/>
                <a:gd name="T5" fmla="*/ 8 h 26"/>
                <a:gd name="T6" fmla="*/ 0 w 26"/>
                <a:gd name="T7" fmla="*/ 0 h 26"/>
                <a:gd name="T8" fmla="*/ 0 w 26"/>
                <a:gd name="T9" fmla="*/ 6 h 26"/>
                <a:gd name="T10" fmla="*/ 14 w 26"/>
                <a:gd name="T11" fmla="*/ 12 h 26"/>
                <a:gd name="T12" fmla="*/ 20 w 26"/>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0" y="26"/>
                  </a:moveTo>
                  <a:cubicBezTo>
                    <a:pt x="26" y="26"/>
                    <a:pt x="26" y="26"/>
                    <a:pt x="26" y="26"/>
                  </a:cubicBezTo>
                  <a:cubicBezTo>
                    <a:pt x="26" y="19"/>
                    <a:pt x="23" y="13"/>
                    <a:pt x="18" y="8"/>
                  </a:cubicBezTo>
                  <a:cubicBezTo>
                    <a:pt x="13" y="3"/>
                    <a:pt x="7" y="0"/>
                    <a:pt x="0" y="0"/>
                  </a:cubicBezTo>
                  <a:cubicBezTo>
                    <a:pt x="0" y="6"/>
                    <a:pt x="0" y="6"/>
                    <a:pt x="0" y="6"/>
                  </a:cubicBezTo>
                  <a:cubicBezTo>
                    <a:pt x="5" y="6"/>
                    <a:pt x="10" y="8"/>
                    <a:pt x="14" y="12"/>
                  </a:cubicBezTo>
                  <a:cubicBezTo>
                    <a:pt x="18" y="16"/>
                    <a:pt x="20" y="21"/>
                    <a:pt x="20" y="26"/>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7" name="Freeform 237"/>
            <p:cNvSpPr>
              <a:spLocks/>
            </p:cNvSpPr>
            <p:nvPr/>
          </p:nvSpPr>
          <p:spPr bwMode="auto">
            <a:xfrm>
              <a:off x="1804065" y="4721503"/>
              <a:ext cx="203200" cy="201613"/>
            </a:xfrm>
            <a:custGeom>
              <a:avLst/>
              <a:gdLst>
                <a:gd name="T0" fmla="*/ 0 w 46"/>
                <a:gd name="T1" fmla="*/ 0 h 46"/>
                <a:gd name="T2" fmla="*/ 0 w 46"/>
                <a:gd name="T3" fmla="*/ 6 h 46"/>
                <a:gd name="T4" fmla="*/ 28 w 46"/>
                <a:gd name="T5" fmla="*/ 18 h 46"/>
                <a:gd name="T6" fmla="*/ 40 w 46"/>
                <a:gd name="T7" fmla="*/ 46 h 46"/>
                <a:gd name="T8" fmla="*/ 46 w 46"/>
                <a:gd name="T9" fmla="*/ 46 h 46"/>
                <a:gd name="T10" fmla="*/ 32 w 46"/>
                <a:gd name="T11" fmla="*/ 14 h 46"/>
                <a:gd name="T12" fmla="*/ 0 w 46"/>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46" h="46">
                  <a:moveTo>
                    <a:pt x="0" y="0"/>
                  </a:moveTo>
                  <a:cubicBezTo>
                    <a:pt x="0" y="6"/>
                    <a:pt x="0" y="6"/>
                    <a:pt x="0" y="6"/>
                  </a:cubicBezTo>
                  <a:cubicBezTo>
                    <a:pt x="11" y="7"/>
                    <a:pt x="20" y="11"/>
                    <a:pt x="28" y="18"/>
                  </a:cubicBezTo>
                  <a:cubicBezTo>
                    <a:pt x="35" y="26"/>
                    <a:pt x="39" y="36"/>
                    <a:pt x="40" y="46"/>
                  </a:cubicBezTo>
                  <a:cubicBezTo>
                    <a:pt x="46" y="46"/>
                    <a:pt x="46" y="46"/>
                    <a:pt x="46" y="46"/>
                  </a:cubicBezTo>
                  <a:cubicBezTo>
                    <a:pt x="45" y="34"/>
                    <a:pt x="41" y="23"/>
                    <a:pt x="32" y="14"/>
                  </a:cubicBezTo>
                  <a:cubicBezTo>
                    <a:pt x="23" y="6"/>
                    <a:pt x="12" y="1"/>
                    <a:pt x="0" y="0"/>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8" name="Freeform 238"/>
            <p:cNvSpPr>
              <a:spLocks/>
            </p:cNvSpPr>
            <p:nvPr/>
          </p:nvSpPr>
          <p:spPr bwMode="auto">
            <a:xfrm>
              <a:off x="1804065" y="4642128"/>
              <a:ext cx="285750" cy="280988"/>
            </a:xfrm>
            <a:custGeom>
              <a:avLst/>
              <a:gdLst>
                <a:gd name="T0" fmla="*/ 45 w 65"/>
                <a:gd name="T1" fmla="*/ 19 h 64"/>
                <a:gd name="T2" fmla="*/ 0 w 65"/>
                <a:gd name="T3" fmla="*/ 0 h 64"/>
                <a:gd name="T4" fmla="*/ 0 w 65"/>
                <a:gd name="T5" fmla="*/ 6 h 64"/>
                <a:gd name="T6" fmla="*/ 41 w 65"/>
                <a:gd name="T7" fmla="*/ 23 h 64"/>
                <a:gd name="T8" fmla="*/ 59 w 65"/>
                <a:gd name="T9" fmla="*/ 64 h 64"/>
                <a:gd name="T10" fmla="*/ 65 w 65"/>
                <a:gd name="T11" fmla="*/ 64 h 64"/>
                <a:gd name="T12" fmla="*/ 45 w 65"/>
                <a:gd name="T13" fmla="*/ 19 h 64"/>
              </a:gdLst>
              <a:ahLst/>
              <a:cxnLst>
                <a:cxn ang="0">
                  <a:pos x="T0" y="T1"/>
                </a:cxn>
                <a:cxn ang="0">
                  <a:pos x="T2" y="T3"/>
                </a:cxn>
                <a:cxn ang="0">
                  <a:pos x="T4" y="T5"/>
                </a:cxn>
                <a:cxn ang="0">
                  <a:pos x="T6" y="T7"/>
                </a:cxn>
                <a:cxn ang="0">
                  <a:pos x="T8" y="T9"/>
                </a:cxn>
                <a:cxn ang="0">
                  <a:pos x="T10" y="T11"/>
                </a:cxn>
                <a:cxn ang="0">
                  <a:pos x="T12" y="T13"/>
                </a:cxn>
              </a:cxnLst>
              <a:rect l="0" t="0" r="r" b="b"/>
              <a:pathLst>
                <a:path w="65" h="64">
                  <a:moveTo>
                    <a:pt x="45" y="19"/>
                  </a:moveTo>
                  <a:cubicBezTo>
                    <a:pt x="33" y="7"/>
                    <a:pt x="17" y="0"/>
                    <a:pt x="0" y="0"/>
                  </a:cubicBezTo>
                  <a:cubicBezTo>
                    <a:pt x="0" y="6"/>
                    <a:pt x="0" y="6"/>
                    <a:pt x="0" y="6"/>
                  </a:cubicBezTo>
                  <a:cubicBezTo>
                    <a:pt x="16" y="6"/>
                    <a:pt x="30" y="12"/>
                    <a:pt x="41" y="23"/>
                  </a:cubicBezTo>
                  <a:cubicBezTo>
                    <a:pt x="52" y="34"/>
                    <a:pt x="58" y="49"/>
                    <a:pt x="59" y="64"/>
                  </a:cubicBezTo>
                  <a:cubicBezTo>
                    <a:pt x="65" y="64"/>
                    <a:pt x="65" y="64"/>
                    <a:pt x="65" y="64"/>
                  </a:cubicBezTo>
                  <a:cubicBezTo>
                    <a:pt x="64" y="47"/>
                    <a:pt x="57" y="31"/>
                    <a:pt x="45" y="19"/>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9" name="Freeform 239"/>
            <p:cNvSpPr>
              <a:spLocks/>
            </p:cNvSpPr>
            <p:nvPr/>
          </p:nvSpPr>
          <p:spPr bwMode="auto">
            <a:xfrm>
              <a:off x="1475452" y="4764366"/>
              <a:ext cx="482600" cy="558800"/>
            </a:xfrm>
            <a:custGeom>
              <a:avLst/>
              <a:gdLst>
                <a:gd name="T0" fmla="*/ 73 w 110"/>
                <a:gd name="T1" fmla="*/ 44 h 127"/>
                <a:gd name="T2" fmla="*/ 84 w 110"/>
                <a:gd name="T3" fmla="*/ 42 h 127"/>
                <a:gd name="T4" fmla="*/ 84 w 110"/>
                <a:gd name="T5" fmla="*/ 29 h 127"/>
                <a:gd name="T6" fmla="*/ 71 w 110"/>
                <a:gd name="T7" fmla="*/ 29 h 127"/>
                <a:gd name="T8" fmla="*/ 69 w 110"/>
                <a:gd name="T9" fmla="*/ 40 h 127"/>
                <a:gd name="T10" fmla="*/ 54 w 110"/>
                <a:gd name="T11" fmla="*/ 52 h 127"/>
                <a:gd name="T12" fmla="*/ 14 w 110"/>
                <a:gd name="T13" fmla="*/ 0 h 127"/>
                <a:gd name="T14" fmla="*/ 27 w 110"/>
                <a:gd name="T15" fmla="*/ 83 h 127"/>
                <a:gd name="T16" fmla="*/ 32 w 110"/>
                <a:gd name="T17" fmla="*/ 88 h 127"/>
                <a:gd name="T18" fmla="*/ 32 w 110"/>
                <a:gd name="T19" fmla="*/ 121 h 127"/>
                <a:gd name="T20" fmla="*/ 18 w 110"/>
                <a:gd name="T21" fmla="*/ 121 h 127"/>
                <a:gd name="T22" fmla="*/ 13 w 110"/>
                <a:gd name="T23" fmla="*/ 127 h 127"/>
                <a:gd name="T24" fmla="*/ 13 w 110"/>
                <a:gd name="T25" fmla="*/ 127 h 127"/>
                <a:gd name="T26" fmla="*/ 70 w 110"/>
                <a:gd name="T27" fmla="*/ 127 h 127"/>
                <a:gd name="T28" fmla="*/ 70 w 110"/>
                <a:gd name="T29" fmla="*/ 127 h 127"/>
                <a:gd name="T30" fmla="*/ 65 w 110"/>
                <a:gd name="T31" fmla="*/ 121 h 127"/>
                <a:gd name="T32" fmla="*/ 52 w 110"/>
                <a:gd name="T33" fmla="*/ 121 h 127"/>
                <a:gd name="T34" fmla="*/ 52 w 110"/>
                <a:gd name="T35" fmla="*/ 100 h 127"/>
                <a:gd name="T36" fmla="*/ 110 w 110"/>
                <a:gd name="T37" fmla="*/ 96 h 127"/>
                <a:gd name="T38" fmla="*/ 62 w 110"/>
                <a:gd name="T39" fmla="*/ 59 h 127"/>
                <a:gd name="T40" fmla="*/ 73 w 110"/>
                <a:gd name="T41" fmla="*/ 4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27">
                  <a:moveTo>
                    <a:pt x="73" y="44"/>
                  </a:moveTo>
                  <a:cubicBezTo>
                    <a:pt x="77" y="46"/>
                    <a:pt x="81" y="45"/>
                    <a:pt x="84" y="42"/>
                  </a:cubicBezTo>
                  <a:cubicBezTo>
                    <a:pt x="88" y="38"/>
                    <a:pt x="88" y="33"/>
                    <a:pt x="84" y="29"/>
                  </a:cubicBezTo>
                  <a:cubicBezTo>
                    <a:pt x="81" y="25"/>
                    <a:pt x="75" y="25"/>
                    <a:pt x="71" y="29"/>
                  </a:cubicBezTo>
                  <a:cubicBezTo>
                    <a:pt x="68" y="32"/>
                    <a:pt x="67" y="36"/>
                    <a:pt x="69" y="40"/>
                  </a:cubicBezTo>
                  <a:cubicBezTo>
                    <a:pt x="54" y="52"/>
                    <a:pt x="54" y="52"/>
                    <a:pt x="54" y="52"/>
                  </a:cubicBezTo>
                  <a:cubicBezTo>
                    <a:pt x="30" y="26"/>
                    <a:pt x="14" y="0"/>
                    <a:pt x="14" y="0"/>
                  </a:cubicBezTo>
                  <a:cubicBezTo>
                    <a:pt x="0" y="27"/>
                    <a:pt x="4" y="61"/>
                    <a:pt x="27" y="83"/>
                  </a:cubicBezTo>
                  <a:cubicBezTo>
                    <a:pt x="29" y="85"/>
                    <a:pt x="29" y="86"/>
                    <a:pt x="32" y="88"/>
                  </a:cubicBezTo>
                  <a:cubicBezTo>
                    <a:pt x="32" y="121"/>
                    <a:pt x="32" y="121"/>
                    <a:pt x="32" y="121"/>
                  </a:cubicBezTo>
                  <a:cubicBezTo>
                    <a:pt x="18" y="121"/>
                    <a:pt x="18" y="121"/>
                    <a:pt x="18" y="121"/>
                  </a:cubicBezTo>
                  <a:cubicBezTo>
                    <a:pt x="15" y="121"/>
                    <a:pt x="13" y="123"/>
                    <a:pt x="13" y="127"/>
                  </a:cubicBezTo>
                  <a:cubicBezTo>
                    <a:pt x="13" y="127"/>
                    <a:pt x="13" y="127"/>
                    <a:pt x="13" y="127"/>
                  </a:cubicBezTo>
                  <a:cubicBezTo>
                    <a:pt x="70" y="127"/>
                    <a:pt x="70" y="127"/>
                    <a:pt x="70" y="127"/>
                  </a:cubicBezTo>
                  <a:cubicBezTo>
                    <a:pt x="70" y="127"/>
                    <a:pt x="70" y="127"/>
                    <a:pt x="70" y="127"/>
                  </a:cubicBezTo>
                  <a:cubicBezTo>
                    <a:pt x="70" y="123"/>
                    <a:pt x="68" y="121"/>
                    <a:pt x="65" y="121"/>
                  </a:cubicBezTo>
                  <a:cubicBezTo>
                    <a:pt x="52" y="121"/>
                    <a:pt x="52" y="121"/>
                    <a:pt x="52" y="121"/>
                  </a:cubicBezTo>
                  <a:cubicBezTo>
                    <a:pt x="52" y="100"/>
                    <a:pt x="52" y="100"/>
                    <a:pt x="52" y="100"/>
                  </a:cubicBezTo>
                  <a:cubicBezTo>
                    <a:pt x="71" y="107"/>
                    <a:pt x="92" y="106"/>
                    <a:pt x="110" y="96"/>
                  </a:cubicBezTo>
                  <a:cubicBezTo>
                    <a:pt x="110" y="96"/>
                    <a:pt x="86" y="82"/>
                    <a:pt x="62" y="59"/>
                  </a:cubicBezTo>
                  <a:lnTo>
                    <a:pt x="73" y="44"/>
                  </a:ln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grpSp>
      <p:sp>
        <p:nvSpPr>
          <p:cNvPr id="11" name="文本框 10"/>
          <p:cNvSpPr txBox="1"/>
          <p:nvPr/>
        </p:nvSpPr>
        <p:spPr>
          <a:xfrm>
            <a:off x="1695450" y="3920842"/>
            <a:ext cx="8801100" cy="769441"/>
          </a:xfrm>
          <a:prstGeom prst="rect">
            <a:avLst/>
          </a:prstGeom>
          <a:noFill/>
        </p:spPr>
        <p:txBody>
          <a:bodyPr wrap="square" rtlCol="0">
            <a:spAutoFit/>
          </a:bodyPr>
          <a:lstStyle/>
          <a:p>
            <a:pPr algn="ctr"/>
            <a:r>
              <a:rPr lang="zh-CN" altLang="en-US" sz="4400" b="1" kern="0" dirty="0" smtClean="0">
                <a:solidFill>
                  <a:srgbClr val="1A2E53"/>
                </a:solidFill>
                <a:latin typeface="微软雅黑" panose="020B0503020204020204" pitchFamily="34" charset="-122"/>
                <a:ea typeface="微软雅黑" panose="020B0503020204020204" pitchFamily="34" charset="-122"/>
              </a:rPr>
              <a:t>全面职业通道</a:t>
            </a:r>
            <a:endParaRPr lang="zh-CN" altLang="en-US" sz="4400" b="1" kern="0" dirty="0">
              <a:solidFill>
                <a:srgbClr val="1A2E53"/>
              </a:solidFill>
              <a:latin typeface="微软雅黑" panose="020B0503020204020204" pitchFamily="34" charset="-122"/>
              <a:ea typeface="微软雅黑" panose="020B0503020204020204" pitchFamily="34" charset="-122"/>
            </a:endParaRPr>
          </a:p>
        </p:txBody>
      </p:sp>
      <p:sp>
        <p:nvSpPr>
          <p:cNvPr id="29" name="矩形 34"/>
          <p:cNvSpPr>
            <a:spLocks noChangeArrowheads="1"/>
          </p:cNvSpPr>
          <p:nvPr/>
        </p:nvSpPr>
        <p:spPr bwMode="auto">
          <a:xfrm>
            <a:off x="1222839" y="4701047"/>
            <a:ext cx="101091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每个初次踏入职场的同学都渴望收获满满，希望凭借自己的能力大干一场。在十四所，我们为你提供了能力唯上的职业晋升通道，丰富的职业发展模式以及强有力的培养支持，只要你够进取、敢挑战，在这里，你将获得全面的职业成长！</a:t>
            </a:r>
            <a:endPar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4" name="灯片编号占位符 1"/>
          <p:cNvSpPr>
            <a:spLocks noGrp="1"/>
          </p:cNvSpPr>
          <p:nvPr>
            <p:ph type="sldNum" sz="quarter" idx="12"/>
          </p:nvPr>
        </p:nvSpPr>
        <p:spPr>
          <a:xfrm>
            <a:off x="10704513" y="6524625"/>
            <a:ext cx="1152525" cy="365125"/>
          </a:xfrm>
        </p:spPr>
        <p:txBody>
          <a:bodyPr/>
          <a:lstStyle/>
          <a:p>
            <a:pPr>
              <a:defRPr/>
            </a:pPr>
            <a:r>
              <a:rPr lang="en-US" altLang="zh-CN" dirty="0" smtClean="0">
                <a:solidFill>
                  <a:prstClr val="black">
                    <a:tint val="75000"/>
                  </a:prstClr>
                </a:solidFill>
              </a:rPr>
              <a:t>11</a:t>
            </a:r>
            <a:endParaRPr lang="zh-CN" altLang="en-US" dirty="0">
              <a:solidFill>
                <a:prstClr val="black">
                  <a:tint val="75000"/>
                </a:prstClr>
              </a:solidFill>
            </a:endParaRPr>
          </a:p>
        </p:txBody>
      </p:sp>
    </p:spTree>
    <p:extLst>
      <p:ext uri="{BB962C8B-B14F-4D97-AF65-F5344CB8AC3E}">
        <p14:creationId xmlns:p14="http://schemas.microsoft.com/office/powerpoint/2010/main" val="79259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descr="QQ截图20160831154924.jpg"/>
          <p:cNvPicPr>
            <a:picLocks noChangeAspect="1"/>
          </p:cNvPicPr>
          <p:nvPr/>
        </p:nvPicPr>
        <p:blipFill>
          <a:blip r:embed="rId2"/>
          <a:stretch>
            <a:fillRect/>
          </a:stretch>
        </p:blipFill>
        <p:spPr>
          <a:xfrm>
            <a:off x="-214534" y="8164"/>
            <a:ext cx="12158227" cy="6858000"/>
          </a:xfrm>
          <a:prstGeom prst="rect">
            <a:avLst/>
          </a:prstGeom>
        </p:spPr>
      </p:pic>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1" name="TextBox 16"/>
          <p:cNvSpPr txBox="1">
            <a:spLocks noChangeArrowheads="1"/>
          </p:cNvSpPr>
          <p:nvPr/>
        </p:nvSpPr>
        <p:spPr bwMode="auto">
          <a:xfrm>
            <a:off x="1907949" y="1049339"/>
            <a:ext cx="240279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岗位晋升通道</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
        <p:nvSpPr>
          <p:cNvPr id="48" name="矩形 1"/>
          <p:cNvSpPr>
            <a:spLocks noChangeArrowheads="1"/>
          </p:cNvSpPr>
          <p:nvPr/>
        </p:nvSpPr>
        <p:spPr bwMode="auto">
          <a:xfrm>
            <a:off x="369881" y="1678073"/>
            <a:ext cx="83770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FontTx/>
              <a:buNone/>
            </a:pPr>
            <a:r>
              <a:rPr lang="zh-CN" altLang="en-US" sz="1600" b="1" dirty="0" smtClean="0">
                <a:solidFill>
                  <a:srgbClr val="1A2E53"/>
                </a:solidFill>
                <a:latin typeface="微软雅黑" panose="020B0503020204020204" pitchFamily="34" charset="-122"/>
                <a:ea typeface="微软雅黑" panose="020B0503020204020204" pitchFamily="34" charset="-122"/>
              </a:rPr>
              <a:t>常态</a:t>
            </a:r>
            <a:r>
              <a:rPr lang="zh-CN" altLang="en-US" sz="1600" b="1" dirty="0">
                <a:solidFill>
                  <a:srgbClr val="1A2E53"/>
                </a:solidFill>
                <a:latin typeface="微软雅黑" panose="020B0503020204020204" pitchFamily="34" charset="-122"/>
                <a:ea typeface="微软雅黑" panose="020B0503020204020204" pitchFamily="34" charset="-122"/>
              </a:rPr>
              <a:t>化开展全员竞聘</a:t>
            </a:r>
            <a:r>
              <a:rPr lang="zh-CN" altLang="en-US" sz="1600" b="1" dirty="0" smtClean="0">
                <a:solidFill>
                  <a:srgbClr val="1A2E53"/>
                </a:solidFill>
                <a:latin typeface="微软雅黑" panose="020B0503020204020204" pitchFamily="34" charset="-122"/>
                <a:ea typeface="微软雅黑" panose="020B0503020204020204" pitchFamily="34" charset="-122"/>
              </a:rPr>
              <a:t>上岗，采用聘用制，打破任命制，</a:t>
            </a:r>
            <a:r>
              <a:rPr lang="zh-CN" altLang="en-US" sz="1600" b="1" dirty="0">
                <a:solidFill>
                  <a:srgbClr val="1A2E53"/>
                </a:solidFill>
                <a:latin typeface="微软雅黑" panose="020B0503020204020204" pitchFamily="34" charset="-122"/>
                <a:ea typeface="微软雅黑" panose="020B0503020204020204" pitchFamily="34" charset="-122"/>
              </a:rPr>
              <a:t>唯能力不唯资历，构建覆盖各类人员的 “一岗多级”的职位体系，</a:t>
            </a:r>
            <a:r>
              <a:rPr lang="zh-CN" altLang="en-US" sz="1600" b="1" dirty="0" smtClean="0">
                <a:solidFill>
                  <a:srgbClr val="1A2E53"/>
                </a:solidFill>
                <a:latin typeface="微软雅黑" panose="020B0503020204020204" pitchFamily="34" charset="-122"/>
                <a:ea typeface="微软雅黑" panose="020B0503020204020204" pitchFamily="34" charset="-122"/>
              </a:rPr>
              <a:t>畅</a:t>
            </a:r>
            <a:r>
              <a:rPr lang="zh-CN" altLang="en-US" sz="1600" b="1" dirty="0">
                <a:solidFill>
                  <a:srgbClr val="1A2E53"/>
                </a:solidFill>
                <a:latin typeface="微软雅黑" panose="020B0503020204020204" pitchFamily="34" charset="-122"/>
                <a:ea typeface="微软雅黑" panose="020B0503020204020204" pitchFamily="34" charset="-122"/>
              </a:rPr>
              <a:t>通各类人才职业通道</a:t>
            </a:r>
            <a:r>
              <a:rPr lang="zh-CN" altLang="en-US" sz="1600" b="1" dirty="0" smtClean="0">
                <a:solidFill>
                  <a:srgbClr val="1A2E53"/>
                </a:solidFill>
                <a:latin typeface="微软雅黑" panose="020B0503020204020204" pitchFamily="34" charset="-122"/>
                <a:ea typeface="微软雅黑" panose="020B0503020204020204" pitchFamily="34" charset="-122"/>
              </a:rPr>
              <a:t>。</a:t>
            </a:r>
            <a:endParaRPr lang="zh-CN" altLang="en-US" sz="1600" b="1" dirty="0">
              <a:solidFill>
                <a:srgbClr val="1A2E53"/>
              </a:solidFill>
              <a:latin typeface="微软雅黑" panose="020B0503020204020204" pitchFamily="34" charset="-122"/>
              <a:ea typeface="微软雅黑" panose="020B0503020204020204" pitchFamily="34" charset="-122"/>
            </a:endParaRPr>
          </a:p>
        </p:txBody>
      </p:sp>
      <p:sp>
        <p:nvSpPr>
          <p:cNvPr id="34" name="Freeform 5"/>
          <p:cNvSpPr>
            <a:spLocks noEditPoints="1"/>
          </p:cNvSpPr>
          <p:nvPr/>
        </p:nvSpPr>
        <p:spPr bwMode="auto">
          <a:xfrm>
            <a:off x="2136486" y="4889035"/>
            <a:ext cx="455613" cy="1050925"/>
          </a:xfrm>
          <a:custGeom>
            <a:avLst/>
            <a:gdLst>
              <a:gd name="T0" fmla="*/ 118 w 168"/>
              <a:gd name="T1" fmla="*/ 41 h 508"/>
              <a:gd name="T2" fmla="*/ 108 w 168"/>
              <a:gd name="T3" fmla="*/ 73 h 508"/>
              <a:gd name="T4" fmla="*/ 84 w 168"/>
              <a:gd name="T5" fmla="*/ 86 h 508"/>
              <a:gd name="T6" fmla="*/ 59 w 168"/>
              <a:gd name="T7" fmla="*/ 73 h 508"/>
              <a:gd name="T8" fmla="*/ 49 w 168"/>
              <a:gd name="T9" fmla="*/ 41 h 508"/>
              <a:gd name="T10" fmla="*/ 59 w 168"/>
              <a:gd name="T11" fmla="*/ 12 h 508"/>
              <a:gd name="T12" fmla="*/ 84 w 168"/>
              <a:gd name="T13" fmla="*/ 0 h 508"/>
              <a:gd name="T14" fmla="*/ 108 w 168"/>
              <a:gd name="T15" fmla="*/ 12 h 508"/>
              <a:gd name="T16" fmla="*/ 118 w 168"/>
              <a:gd name="T17" fmla="*/ 41 h 508"/>
              <a:gd name="T18" fmla="*/ 168 w 168"/>
              <a:gd name="T19" fmla="*/ 290 h 508"/>
              <a:gd name="T20" fmla="*/ 152 w 168"/>
              <a:gd name="T21" fmla="*/ 311 h 508"/>
              <a:gd name="T22" fmla="*/ 136 w 168"/>
              <a:gd name="T23" fmla="*/ 290 h 508"/>
              <a:gd name="T24" fmla="*/ 136 w 168"/>
              <a:gd name="T25" fmla="*/ 150 h 508"/>
              <a:gd name="T26" fmla="*/ 128 w 168"/>
              <a:gd name="T27" fmla="*/ 150 h 508"/>
              <a:gd name="T28" fmla="*/ 128 w 168"/>
              <a:gd name="T29" fmla="*/ 487 h 508"/>
              <a:gd name="T30" fmla="*/ 109 w 168"/>
              <a:gd name="T31" fmla="*/ 508 h 508"/>
              <a:gd name="T32" fmla="*/ 89 w 168"/>
              <a:gd name="T33" fmla="*/ 487 h 508"/>
              <a:gd name="T34" fmla="*/ 89 w 168"/>
              <a:gd name="T35" fmla="*/ 288 h 508"/>
              <a:gd name="T36" fmla="*/ 79 w 168"/>
              <a:gd name="T37" fmla="*/ 288 h 508"/>
              <a:gd name="T38" fmla="*/ 79 w 168"/>
              <a:gd name="T39" fmla="*/ 487 h 508"/>
              <a:gd name="T40" fmla="*/ 59 w 168"/>
              <a:gd name="T41" fmla="*/ 508 h 508"/>
              <a:gd name="T42" fmla="*/ 40 w 168"/>
              <a:gd name="T43" fmla="*/ 487 h 508"/>
              <a:gd name="T44" fmla="*/ 40 w 168"/>
              <a:gd name="T45" fmla="*/ 150 h 508"/>
              <a:gd name="T46" fmla="*/ 32 w 168"/>
              <a:gd name="T47" fmla="*/ 150 h 508"/>
              <a:gd name="T48" fmla="*/ 32 w 168"/>
              <a:gd name="T49" fmla="*/ 290 h 508"/>
              <a:gd name="T50" fmla="*/ 16 w 168"/>
              <a:gd name="T51" fmla="*/ 311 h 508"/>
              <a:gd name="T52" fmla="*/ 0 w 168"/>
              <a:gd name="T53" fmla="*/ 290 h 508"/>
              <a:gd name="T54" fmla="*/ 0 w 168"/>
              <a:gd name="T55" fmla="*/ 130 h 508"/>
              <a:gd name="T56" fmla="*/ 44 w 168"/>
              <a:gd name="T57" fmla="*/ 91 h 508"/>
              <a:gd name="T58" fmla="*/ 125 w 168"/>
              <a:gd name="T59" fmla="*/ 91 h 508"/>
              <a:gd name="T60" fmla="*/ 168 w 168"/>
              <a:gd name="T61" fmla="*/ 130 h 508"/>
              <a:gd name="T62" fmla="*/ 168 w 168"/>
              <a:gd name="T63" fmla="*/ 29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508">
                <a:moveTo>
                  <a:pt x="118" y="41"/>
                </a:moveTo>
                <a:cubicBezTo>
                  <a:pt x="118" y="53"/>
                  <a:pt x="115" y="63"/>
                  <a:pt x="108" y="73"/>
                </a:cubicBezTo>
                <a:cubicBezTo>
                  <a:pt x="101" y="82"/>
                  <a:pt x="93" y="86"/>
                  <a:pt x="84" y="86"/>
                </a:cubicBezTo>
                <a:cubicBezTo>
                  <a:pt x="74" y="86"/>
                  <a:pt x="66" y="82"/>
                  <a:pt x="59" y="73"/>
                </a:cubicBezTo>
                <a:cubicBezTo>
                  <a:pt x="52" y="63"/>
                  <a:pt x="49" y="53"/>
                  <a:pt x="49" y="41"/>
                </a:cubicBezTo>
                <a:cubicBezTo>
                  <a:pt x="49" y="30"/>
                  <a:pt x="52" y="20"/>
                  <a:pt x="59" y="12"/>
                </a:cubicBezTo>
                <a:cubicBezTo>
                  <a:pt x="66" y="4"/>
                  <a:pt x="74" y="0"/>
                  <a:pt x="84" y="0"/>
                </a:cubicBezTo>
                <a:cubicBezTo>
                  <a:pt x="93" y="0"/>
                  <a:pt x="101" y="4"/>
                  <a:pt x="108" y="12"/>
                </a:cubicBezTo>
                <a:cubicBezTo>
                  <a:pt x="115" y="20"/>
                  <a:pt x="118" y="30"/>
                  <a:pt x="118" y="41"/>
                </a:cubicBezTo>
                <a:close/>
                <a:moveTo>
                  <a:pt x="168" y="290"/>
                </a:moveTo>
                <a:cubicBezTo>
                  <a:pt x="168" y="304"/>
                  <a:pt x="163" y="311"/>
                  <a:pt x="152" y="311"/>
                </a:cubicBezTo>
                <a:cubicBezTo>
                  <a:pt x="141" y="311"/>
                  <a:pt x="136" y="304"/>
                  <a:pt x="136" y="290"/>
                </a:cubicBezTo>
                <a:cubicBezTo>
                  <a:pt x="136" y="150"/>
                  <a:pt x="136" y="150"/>
                  <a:pt x="136" y="150"/>
                </a:cubicBezTo>
                <a:cubicBezTo>
                  <a:pt x="128" y="150"/>
                  <a:pt x="128" y="150"/>
                  <a:pt x="128" y="150"/>
                </a:cubicBezTo>
                <a:cubicBezTo>
                  <a:pt x="128" y="487"/>
                  <a:pt x="128" y="487"/>
                  <a:pt x="128" y="487"/>
                </a:cubicBezTo>
                <a:cubicBezTo>
                  <a:pt x="128" y="501"/>
                  <a:pt x="122" y="508"/>
                  <a:pt x="109" y="508"/>
                </a:cubicBezTo>
                <a:cubicBezTo>
                  <a:pt x="96" y="508"/>
                  <a:pt x="89" y="501"/>
                  <a:pt x="89" y="487"/>
                </a:cubicBezTo>
                <a:cubicBezTo>
                  <a:pt x="89" y="288"/>
                  <a:pt x="89" y="288"/>
                  <a:pt x="89" y="288"/>
                </a:cubicBezTo>
                <a:cubicBezTo>
                  <a:pt x="79" y="288"/>
                  <a:pt x="79" y="288"/>
                  <a:pt x="79" y="288"/>
                </a:cubicBezTo>
                <a:cubicBezTo>
                  <a:pt x="79" y="487"/>
                  <a:pt x="79" y="487"/>
                  <a:pt x="79" y="487"/>
                </a:cubicBezTo>
                <a:cubicBezTo>
                  <a:pt x="79" y="501"/>
                  <a:pt x="72" y="508"/>
                  <a:pt x="59" y="508"/>
                </a:cubicBezTo>
                <a:cubicBezTo>
                  <a:pt x="46" y="508"/>
                  <a:pt x="40" y="501"/>
                  <a:pt x="40" y="487"/>
                </a:cubicBezTo>
                <a:cubicBezTo>
                  <a:pt x="40" y="150"/>
                  <a:pt x="40" y="150"/>
                  <a:pt x="40" y="150"/>
                </a:cubicBezTo>
                <a:cubicBezTo>
                  <a:pt x="32" y="150"/>
                  <a:pt x="32" y="150"/>
                  <a:pt x="32" y="150"/>
                </a:cubicBezTo>
                <a:cubicBezTo>
                  <a:pt x="32" y="290"/>
                  <a:pt x="32" y="290"/>
                  <a:pt x="32" y="290"/>
                </a:cubicBezTo>
                <a:cubicBezTo>
                  <a:pt x="32" y="304"/>
                  <a:pt x="27" y="311"/>
                  <a:pt x="16" y="311"/>
                </a:cubicBezTo>
                <a:cubicBezTo>
                  <a:pt x="5" y="311"/>
                  <a:pt x="0" y="304"/>
                  <a:pt x="0" y="290"/>
                </a:cubicBezTo>
                <a:cubicBezTo>
                  <a:pt x="0" y="130"/>
                  <a:pt x="0" y="130"/>
                  <a:pt x="0" y="130"/>
                </a:cubicBezTo>
                <a:cubicBezTo>
                  <a:pt x="0" y="104"/>
                  <a:pt x="15" y="91"/>
                  <a:pt x="44" y="91"/>
                </a:cubicBezTo>
                <a:cubicBezTo>
                  <a:pt x="125" y="91"/>
                  <a:pt x="125" y="91"/>
                  <a:pt x="125" y="91"/>
                </a:cubicBezTo>
                <a:cubicBezTo>
                  <a:pt x="153" y="91"/>
                  <a:pt x="168" y="104"/>
                  <a:pt x="168" y="130"/>
                </a:cubicBezTo>
                <a:lnTo>
                  <a:pt x="168" y="290"/>
                </a:lnTo>
                <a:close/>
              </a:path>
            </a:pathLst>
          </a:custGeom>
          <a:solidFill>
            <a:srgbClr val="009DD9">
              <a:lumMod val="75000"/>
            </a:srgb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35" name="Freeform 6"/>
          <p:cNvSpPr>
            <a:spLocks noEditPoints="1"/>
          </p:cNvSpPr>
          <p:nvPr/>
        </p:nvSpPr>
        <p:spPr bwMode="auto">
          <a:xfrm>
            <a:off x="2588924" y="4408023"/>
            <a:ext cx="346075" cy="801687"/>
          </a:xfrm>
          <a:custGeom>
            <a:avLst/>
            <a:gdLst>
              <a:gd name="T0" fmla="*/ 90 w 128"/>
              <a:gd name="T1" fmla="*/ 32 h 388"/>
              <a:gd name="T2" fmla="*/ 82 w 128"/>
              <a:gd name="T3" fmla="*/ 56 h 388"/>
              <a:gd name="T4" fmla="*/ 63 w 128"/>
              <a:gd name="T5" fmla="*/ 66 h 388"/>
              <a:gd name="T6" fmla="*/ 45 w 128"/>
              <a:gd name="T7" fmla="*/ 56 h 388"/>
              <a:gd name="T8" fmla="*/ 37 w 128"/>
              <a:gd name="T9" fmla="*/ 32 h 388"/>
              <a:gd name="T10" fmla="*/ 45 w 128"/>
              <a:gd name="T11" fmla="*/ 9 h 388"/>
              <a:gd name="T12" fmla="*/ 63 w 128"/>
              <a:gd name="T13" fmla="*/ 0 h 388"/>
              <a:gd name="T14" fmla="*/ 82 w 128"/>
              <a:gd name="T15" fmla="*/ 9 h 388"/>
              <a:gd name="T16" fmla="*/ 90 w 128"/>
              <a:gd name="T17" fmla="*/ 32 h 388"/>
              <a:gd name="T18" fmla="*/ 128 w 128"/>
              <a:gd name="T19" fmla="*/ 222 h 388"/>
              <a:gd name="T20" fmla="*/ 116 w 128"/>
              <a:gd name="T21" fmla="*/ 238 h 388"/>
              <a:gd name="T22" fmla="*/ 103 w 128"/>
              <a:gd name="T23" fmla="*/ 222 h 388"/>
              <a:gd name="T24" fmla="*/ 103 w 128"/>
              <a:gd name="T25" fmla="*/ 115 h 388"/>
              <a:gd name="T26" fmla="*/ 97 w 128"/>
              <a:gd name="T27" fmla="*/ 115 h 388"/>
              <a:gd name="T28" fmla="*/ 97 w 128"/>
              <a:gd name="T29" fmla="*/ 372 h 388"/>
              <a:gd name="T30" fmla="*/ 82 w 128"/>
              <a:gd name="T31" fmla="*/ 388 h 388"/>
              <a:gd name="T32" fmla="*/ 68 w 128"/>
              <a:gd name="T33" fmla="*/ 372 h 388"/>
              <a:gd name="T34" fmla="*/ 68 w 128"/>
              <a:gd name="T35" fmla="*/ 220 h 388"/>
              <a:gd name="T36" fmla="*/ 60 w 128"/>
              <a:gd name="T37" fmla="*/ 220 h 388"/>
              <a:gd name="T38" fmla="*/ 60 w 128"/>
              <a:gd name="T39" fmla="*/ 372 h 388"/>
              <a:gd name="T40" fmla="*/ 45 w 128"/>
              <a:gd name="T41" fmla="*/ 388 h 388"/>
              <a:gd name="T42" fmla="*/ 30 w 128"/>
              <a:gd name="T43" fmla="*/ 372 h 388"/>
              <a:gd name="T44" fmla="*/ 30 w 128"/>
              <a:gd name="T45" fmla="*/ 115 h 388"/>
              <a:gd name="T46" fmla="*/ 24 w 128"/>
              <a:gd name="T47" fmla="*/ 115 h 388"/>
              <a:gd name="T48" fmla="*/ 24 w 128"/>
              <a:gd name="T49" fmla="*/ 222 h 388"/>
              <a:gd name="T50" fmla="*/ 12 w 128"/>
              <a:gd name="T51" fmla="*/ 238 h 388"/>
              <a:gd name="T52" fmla="*/ 0 w 128"/>
              <a:gd name="T53" fmla="*/ 222 h 388"/>
              <a:gd name="T54" fmla="*/ 0 w 128"/>
              <a:gd name="T55" fmla="*/ 99 h 388"/>
              <a:gd name="T56" fmla="*/ 33 w 128"/>
              <a:gd name="T57" fmla="*/ 70 h 388"/>
              <a:gd name="T58" fmla="*/ 95 w 128"/>
              <a:gd name="T59" fmla="*/ 70 h 388"/>
              <a:gd name="T60" fmla="*/ 128 w 128"/>
              <a:gd name="T61" fmla="*/ 99 h 388"/>
              <a:gd name="T62" fmla="*/ 128 w 128"/>
              <a:gd name="T63" fmla="*/ 2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388">
                <a:moveTo>
                  <a:pt x="90" y="32"/>
                </a:moveTo>
                <a:cubicBezTo>
                  <a:pt x="90" y="41"/>
                  <a:pt x="87" y="49"/>
                  <a:pt x="82" y="56"/>
                </a:cubicBezTo>
                <a:cubicBezTo>
                  <a:pt x="77" y="63"/>
                  <a:pt x="71" y="66"/>
                  <a:pt x="63" y="66"/>
                </a:cubicBezTo>
                <a:cubicBezTo>
                  <a:pt x="56" y="66"/>
                  <a:pt x="50" y="63"/>
                  <a:pt x="45" y="56"/>
                </a:cubicBezTo>
                <a:cubicBezTo>
                  <a:pt x="40" y="49"/>
                  <a:pt x="37" y="41"/>
                  <a:pt x="37" y="32"/>
                </a:cubicBezTo>
                <a:cubicBezTo>
                  <a:pt x="37" y="23"/>
                  <a:pt x="40" y="16"/>
                  <a:pt x="45" y="9"/>
                </a:cubicBezTo>
                <a:cubicBezTo>
                  <a:pt x="50" y="3"/>
                  <a:pt x="56" y="0"/>
                  <a:pt x="63" y="0"/>
                </a:cubicBezTo>
                <a:cubicBezTo>
                  <a:pt x="71" y="0"/>
                  <a:pt x="77" y="3"/>
                  <a:pt x="82" y="9"/>
                </a:cubicBezTo>
                <a:cubicBezTo>
                  <a:pt x="87" y="16"/>
                  <a:pt x="90" y="23"/>
                  <a:pt x="90" y="32"/>
                </a:cubicBezTo>
                <a:close/>
                <a:moveTo>
                  <a:pt x="128" y="222"/>
                </a:moveTo>
                <a:cubicBezTo>
                  <a:pt x="128" y="232"/>
                  <a:pt x="124" y="238"/>
                  <a:pt x="116" y="238"/>
                </a:cubicBezTo>
                <a:cubicBezTo>
                  <a:pt x="107" y="238"/>
                  <a:pt x="103" y="232"/>
                  <a:pt x="103" y="222"/>
                </a:cubicBezTo>
                <a:cubicBezTo>
                  <a:pt x="103" y="115"/>
                  <a:pt x="103" y="115"/>
                  <a:pt x="103" y="115"/>
                </a:cubicBezTo>
                <a:cubicBezTo>
                  <a:pt x="97" y="115"/>
                  <a:pt x="97" y="115"/>
                  <a:pt x="97" y="115"/>
                </a:cubicBezTo>
                <a:cubicBezTo>
                  <a:pt x="97" y="372"/>
                  <a:pt x="97" y="372"/>
                  <a:pt x="97" y="372"/>
                </a:cubicBezTo>
                <a:cubicBezTo>
                  <a:pt x="97" y="383"/>
                  <a:pt x="92" y="388"/>
                  <a:pt x="82" y="388"/>
                </a:cubicBezTo>
                <a:cubicBezTo>
                  <a:pt x="72" y="388"/>
                  <a:pt x="68" y="383"/>
                  <a:pt x="68" y="372"/>
                </a:cubicBezTo>
                <a:cubicBezTo>
                  <a:pt x="68" y="220"/>
                  <a:pt x="68" y="220"/>
                  <a:pt x="68" y="220"/>
                </a:cubicBezTo>
                <a:cubicBezTo>
                  <a:pt x="60" y="220"/>
                  <a:pt x="60" y="220"/>
                  <a:pt x="60" y="220"/>
                </a:cubicBezTo>
                <a:cubicBezTo>
                  <a:pt x="60" y="372"/>
                  <a:pt x="60" y="372"/>
                  <a:pt x="60" y="372"/>
                </a:cubicBezTo>
                <a:cubicBezTo>
                  <a:pt x="60" y="383"/>
                  <a:pt x="55" y="388"/>
                  <a:pt x="45" y="388"/>
                </a:cubicBezTo>
                <a:cubicBezTo>
                  <a:pt x="35" y="388"/>
                  <a:pt x="30" y="383"/>
                  <a:pt x="30" y="372"/>
                </a:cubicBezTo>
                <a:cubicBezTo>
                  <a:pt x="30" y="115"/>
                  <a:pt x="30" y="115"/>
                  <a:pt x="30" y="115"/>
                </a:cubicBezTo>
                <a:cubicBezTo>
                  <a:pt x="24" y="115"/>
                  <a:pt x="24" y="115"/>
                  <a:pt x="24" y="115"/>
                </a:cubicBezTo>
                <a:cubicBezTo>
                  <a:pt x="24" y="222"/>
                  <a:pt x="24" y="222"/>
                  <a:pt x="24" y="222"/>
                </a:cubicBezTo>
                <a:cubicBezTo>
                  <a:pt x="24" y="232"/>
                  <a:pt x="20" y="238"/>
                  <a:pt x="12" y="238"/>
                </a:cubicBezTo>
                <a:cubicBezTo>
                  <a:pt x="4" y="238"/>
                  <a:pt x="0" y="232"/>
                  <a:pt x="0" y="222"/>
                </a:cubicBezTo>
                <a:cubicBezTo>
                  <a:pt x="0" y="99"/>
                  <a:pt x="0" y="99"/>
                  <a:pt x="0" y="99"/>
                </a:cubicBezTo>
                <a:cubicBezTo>
                  <a:pt x="0" y="79"/>
                  <a:pt x="11" y="70"/>
                  <a:pt x="33" y="70"/>
                </a:cubicBezTo>
                <a:cubicBezTo>
                  <a:pt x="95" y="70"/>
                  <a:pt x="95" y="70"/>
                  <a:pt x="95" y="70"/>
                </a:cubicBezTo>
                <a:cubicBezTo>
                  <a:pt x="117" y="70"/>
                  <a:pt x="128" y="79"/>
                  <a:pt x="128" y="99"/>
                </a:cubicBezTo>
                <a:lnTo>
                  <a:pt x="128" y="222"/>
                </a:lnTo>
                <a:close/>
              </a:path>
            </a:pathLst>
          </a:custGeom>
          <a:solidFill>
            <a:srgbClr val="009DD9">
              <a:lumMod val="75000"/>
            </a:srgb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37" name="Freeform 7"/>
          <p:cNvSpPr>
            <a:spLocks noEditPoints="1"/>
          </p:cNvSpPr>
          <p:nvPr/>
        </p:nvSpPr>
        <p:spPr bwMode="auto">
          <a:xfrm>
            <a:off x="1766599" y="4408023"/>
            <a:ext cx="346075" cy="801687"/>
          </a:xfrm>
          <a:custGeom>
            <a:avLst/>
            <a:gdLst>
              <a:gd name="T0" fmla="*/ 90 w 128"/>
              <a:gd name="T1" fmla="*/ 32 h 388"/>
              <a:gd name="T2" fmla="*/ 82 w 128"/>
              <a:gd name="T3" fmla="*/ 56 h 388"/>
              <a:gd name="T4" fmla="*/ 64 w 128"/>
              <a:gd name="T5" fmla="*/ 66 h 388"/>
              <a:gd name="T6" fmla="*/ 45 w 128"/>
              <a:gd name="T7" fmla="*/ 56 h 388"/>
              <a:gd name="T8" fmla="*/ 37 w 128"/>
              <a:gd name="T9" fmla="*/ 32 h 388"/>
              <a:gd name="T10" fmla="*/ 45 w 128"/>
              <a:gd name="T11" fmla="*/ 9 h 388"/>
              <a:gd name="T12" fmla="*/ 64 w 128"/>
              <a:gd name="T13" fmla="*/ 0 h 388"/>
              <a:gd name="T14" fmla="*/ 82 w 128"/>
              <a:gd name="T15" fmla="*/ 9 h 388"/>
              <a:gd name="T16" fmla="*/ 90 w 128"/>
              <a:gd name="T17" fmla="*/ 32 h 388"/>
              <a:gd name="T18" fmla="*/ 128 w 128"/>
              <a:gd name="T19" fmla="*/ 222 h 388"/>
              <a:gd name="T20" fmla="*/ 116 w 128"/>
              <a:gd name="T21" fmla="*/ 238 h 388"/>
              <a:gd name="T22" fmla="*/ 104 w 128"/>
              <a:gd name="T23" fmla="*/ 222 h 388"/>
              <a:gd name="T24" fmla="*/ 104 w 128"/>
              <a:gd name="T25" fmla="*/ 115 h 388"/>
              <a:gd name="T26" fmla="*/ 98 w 128"/>
              <a:gd name="T27" fmla="*/ 115 h 388"/>
              <a:gd name="T28" fmla="*/ 98 w 128"/>
              <a:gd name="T29" fmla="*/ 372 h 388"/>
              <a:gd name="T30" fmla="*/ 83 w 128"/>
              <a:gd name="T31" fmla="*/ 388 h 388"/>
              <a:gd name="T32" fmla="*/ 68 w 128"/>
              <a:gd name="T33" fmla="*/ 372 h 388"/>
              <a:gd name="T34" fmla="*/ 68 w 128"/>
              <a:gd name="T35" fmla="*/ 220 h 388"/>
              <a:gd name="T36" fmla="*/ 60 w 128"/>
              <a:gd name="T37" fmla="*/ 220 h 388"/>
              <a:gd name="T38" fmla="*/ 60 w 128"/>
              <a:gd name="T39" fmla="*/ 372 h 388"/>
              <a:gd name="T40" fmla="*/ 45 w 128"/>
              <a:gd name="T41" fmla="*/ 388 h 388"/>
              <a:gd name="T42" fmla="*/ 30 w 128"/>
              <a:gd name="T43" fmla="*/ 372 h 388"/>
              <a:gd name="T44" fmla="*/ 30 w 128"/>
              <a:gd name="T45" fmla="*/ 115 h 388"/>
              <a:gd name="T46" fmla="*/ 24 w 128"/>
              <a:gd name="T47" fmla="*/ 115 h 388"/>
              <a:gd name="T48" fmla="*/ 24 w 128"/>
              <a:gd name="T49" fmla="*/ 222 h 388"/>
              <a:gd name="T50" fmla="*/ 12 w 128"/>
              <a:gd name="T51" fmla="*/ 238 h 388"/>
              <a:gd name="T52" fmla="*/ 0 w 128"/>
              <a:gd name="T53" fmla="*/ 222 h 388"/>
              <a:gd name="T54" fmla="*/ 0 w 128"/>
              <a:gd name="T55" fmla="*/ 99 h 388"/>
              <a:gd name="T56" fmla="*/ 33 w 128"/>
              <a:gd name="T57" fmla="*/ 70 h 388"/>
              <a:gd name="T58" fmla="*/ 95 w 128"/>
              <a:gd name="T59" fmla="*/ 70 h 388"/>
              <a:gd name="T60" fmla="*/ 128 w 128"/>
              <a:gd name="T61" fmla="*/ 99 h 388"/>
              <a:gd name="T62" fmla="*/ 128 w 128"/>
              <a:gd name="T63" fmla="*/ 2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388">
                <a:moveTo>
                  <a:pt x="90" y="32"/>
                </a:moveTo>
                <a:cubicBezTo>
                  <a:pt x="90" y="41"/>
                  <a:pt x="88" y="49"/>
                  <a:pt x="82" y="56"/>
                </a:cubicBezTo>
                <a:cubicBezTo>
                  <a:pt x="77" y="63"/>
                  <a:pt x="71" y="66"/>
                  <a:pt x="64" y="66"/>
                </a:cubicBezTo>
                <a:cubicBezTo>
                  <a:pt x="57" y="66"/>
                  <a:pt x="50" y="63"/>
                  <a:pt x="45" y="56"/>
                </a:cubicBezTo>
                <a:cubicBezTo>
                  <a:pt x="40" y="49"/>
                  <a:pt x="37" y="41"/>
                  <a:pt x="37" y="32"/>
                </a:cubicBezTo>
                <a:cubicBezTo>
                  <a:pt x="37" y="23"/>
                  <a:pt x="40" y="16"/>
                  <a:pt x="45" y="9"/>
                </a:cubicBezTo>
                <a:cubicBezTo>
                  <a:pt x="50" y="3"/>
                  <a:pt x="56" y="0"/>
                  <a:pt x="64" y="0"/>
                </a:cubicBezTo>
                <a:cubicBezTo>
                  <a:pt x="71" y="0"/>
                  <a:pt x="77" y="3"/>
                  <a:pt x="82" y="9"/>
                </a:cubicBezTo>
                <a:cubicBezTo>
                  <a:pt x="88" y="16"/>
                  <a:pt x="90" y="23"/>
                  <a:pt x="90" y="32"/>
                </a:cubicBezTo>
                <a:close/>
                <a:moveTo>
                  <a:pt x="128" y="222"/>
                </a:moveTo>
                <a:cubicBezTo>
                  <a:pt x="128" y="232"/>
                  <a:pt x="124" y="238"/>
                  <a:pt x="116" y="238"/>
                </a:cubicBezTo>
                <a:cubicBezTo>
                  <a:pt x="108" y="238"/>
                  <a:pt x="104" y="232"/>
                  <a:pt x="104" y="222"/>
                </a:cubicBezTo>
                <a:cubicBezTo>
                  <a:pt x="104" y="115"/>
                  <a:pt x="104" y="115"/>
                  <a:pt x="104" y="115"/>
                </a:cubicBezTo>
                <a:cubicBezTo>
                  <a:pt x="98" y="115"/>
                  <a:pt x="98" y="115"/>
                  <a:pt x="98" y="115"/>
                </a:cubicBezTo>
                <a:cubicBezTo>
                  <a:pt x="98" y="372"/>
                  <a:pt x="98" y="372"/>
                  <a:pt x="98" y="372"/>
                </a:cubicBezTo>
                <a:cubicBezTo>
                  <a:pt x="98" y="383"/>
                  <a:pt x="93" y="388"/>
                  <a:pt x="83" y="388"/>
                </a:cubicBezTo>
                <a:cubicBezTo>
                  <a:pt x="73" y="388"/>
                  <a:pt x="68" y="383"/>
                  <a:pt x="68" y="372"/>
                </a:cubicBezTo>
                <a:cubicBezTo>
                  <a:pt x="68" y="220"/>
                  <a:pt x="68" y="220"/>
                  <a:pt x="68" y="220"/>
                </a:cubicBezTo>
                <a:cubicBezTo>
                  <a:pt x="60" y="220"/>
                  <a:pt x="60" y="220"/>
                  <a:pt x="60" y="220"/>
                </a:cubicBezTo>
                <a:cubicBezTo>
                  <a:pt x="60" y="372"/>
                  <a:pt x="60" y="372"/>
                  <a:pt x="60" y="372"/>
                </a:cubicBezTo>
                <a:cubicBezTo>
                  <a:pt x="60" y="383"/>
                  <a:pt x="55" y="388"/>
                  <a:pt x="45" y="388"/>
                </a:cubicBezTo>
                <a:cubicBezTo>
                  <a:pt x="35" y="388"/>
                  <a:pt x="30" y="383"/>
                  <a:pt x="30" y="372"/>
                </a:cubicBezTo>
                <a:cubicBezTo>
                  <a:pt x="30" y="115"/>
                  <a:pt x="30" y="115"/>
                  <a:pt x="30" y="115"/>
                </a:cubicBezTo>
                <a:cubicBezTo>
                  <a:pt x="24" y="115"/>
                  <a:pt x="24" y="115"/>
                  <a:pt x="24" y="115"/>
                </a:cubicBezTo>
                <a:cubicBezTo>
                  <a:pt x="24" y="222"/>
                  <a:pt x="24" y="222"/>
                  <a:pt x="24" y="222"/>
                </a:cubicBezTo>
                <a:cubicBezTo>
                  <a:pt x="24" y="232"/>
                  <a:pt x="20" y="238"/>
                  <a:pt x="12" y="238"/>
                </a:cubicBezTo>
                <a:cubicBezTo>
                  <a:pt x="4" y="238"/>
                  <a:pt x="0" y="232"/>
                  <a:pt x="0" y="222"/>
                </a:cubicBezTo>
                <a:cubicBezTo>
                  <a:pt x="0" y="99"/>
                  <a:pt x="0" y="99"/>
                  <a:pt x="0" y="99"/>
                </a:cubicBezTo>
                <a:cubicBezTo>
                  <a:pt x="0" y="79"/>
                  <a:pt x="11" y="70"/>
                  <a:pt x="33" y="70"/>
                </a:cubicBezTo>
                <a:cubicBezTo>
                  <a:pt x="95" y="70"/>
                  <a:pt x="95" y="70"/>
                  <a:pt x="95" y="70"/>
                </a:cubicBezTo>
                <a:cubicBezTo>
                  <a:pt x="117" y="70"/>
                  <a:pt x="128" y="79"/>
                  <a:pt x="128" y="99"/>
                </a:cubicBezTo>
                <a:lnTo>
                  <a:pt x="128" y="222"/>
                </a:lnTo>
                <a:close/>
              </a:path>
            </a:pathLst>
          </a:custGeom>
          <a:solidFill>
            <a:srgbClr val="009DD9">
              <a:lumMod val="75000"/>
            </a:srgb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42" name="Freeform 8"/>
          <p:cNvSpPr>
            <a:spLocks noEditPoints="1"/>
          </p:cNvSpPr>
          <p:nvPr/>
        </p:nvSpPr>
        <p:spPr bwMode="auto">
          <a:xfrm>
            <a:off x="2233324" y="4100048"/>
            <a:ext cx="265112" cy="614362"/>
          </a:xfrm>
          <a:custGeom>
            <a:avLst/>
            <a:gdLst>
              <a:gd name="T0" fmla="*/ 69 w 98"/>
              <a:gd name="T1" fmla="*/ 24 h 297"/>
              <a:gd name="T2" fmla="*/ 63 w 98"/>
              <a:gd name="T3" fmla="*/ 43 h 297"/>
              <a:gd name="T4" fmla="*/ 49 w 98"/>
              <a:gd name="T5" fmla="*/ 51 h 297"/>
              <a:gd name="T6" fmla="*/ 35 w 98"/>
              <a:gd name="T7" fmla="*/ 43 h 297"/>
              <a:gd name="T8" fmla="*/ 29 w 98"/>
              <a:gd name="T9" fmla="*/ 24 h 297"/>
              <a:gd name="T10" fmla="*/ 34 w 98"/>
              <a:gd name="T11" fmla="*/ 7 h 297"/>
              <a:gd name="T12" fmla="*/ 49 w 98"/>
              <a:gd name="T13" fmla="*/ 0 h 297"/>
              <a:gd name="T14" fmla="*/ 63 w 98"/>
              <a:gd name="T15" fmla="*/ 7 h 297"/>
              <a:gd name="T16" fmla="*/ 69 w 98"/>
              <a:gd name="T17" fmla="*/ 24 h 297"/>
              <a:gd name="T18" fmla="*/ 98 w 98"/>
              <a:gd name="T19" fmla="*/ 169 h 297"/>
              <a:gd name="T20" fmla="*/ 89 w 98"/>
              <a:gd name="T21" fmla="*/ 182 h 297"/>
              <a:gd name="T22" fmla="*/ 79 w 98"/>
              <a:gd name="T23" fmla="*/ 169 h 297"/>
              <a:gd name="T24" fmla="*/ 79 w 98"/>
              <a:gd name="T25" fmla="*/ 88 h 297"/>
              <a:gd name="T26" fmla="*/ 75 w 98"/>
              <a:gd name="T27" fmla="*/ 88 h 297"/>
              <a:gd name="T28" fmla="*/ 75 w 98"/>
              <a:gd name="T29" fmla="*/ 284 h 297"/>
              <a:gd name="T30" fmla="*/ 63 w 98"/>
              <a:gd name="T31" fmla="*/ 297 h 297"/>
              <a:gd name="T32" fmla="*/ 52 w 98"/>
              <a:gd name="T33" fmla="*/ 284 h 297"/>
              <a:gd name="T34" fmla="*/ 52 w 98"/>
              <a:gd name="T35" fmla="*/ 168 h 297"/>
              <a:gd name="T36" fmla="*/ 46 w 98"/>
              <a:gd name="T37" fmla="*/ 168 h 297"/>
              <a:gd name="T38" fmla="*/ 46 w 98"/>
              <a:gd name="T39" fmla="*/ 284 h 297"/>
              <a:gd name="T40" fmla="*/ 35 w 98"/>
              <a:gd name="T41" fmla="*/ 297 h 297"/>
              <a:gd name="T42" fmla="*/ 23 w 98"/>
              <a:gd name="T43" fmla="*/ 284 h 297"/>
              <a:gd name="T44" fmla="*/ 23 w 98"/>
              <a:gd name="T45" fmla="*/ 88 h 297"/>
              <a:gd name="T46" fmla="*/ 19 w 98"/>
              <a:gd name="T47" fmla="*/ 88 h 297"/>
              <a:gd name="T48" fmla="*/ 19 w 98"/>
              <a:gd name="T49" fmla="*/ 169 h 297"/>
              <a:gd name="T50" fmla="*/ 9 w 98"/>
              <a:gd name="T51" fmla="*/ 182 h 297"/>
              <a:gd name="T52" fmla="*/ 0 w 98"/>
              <a:gd name="T53" fmla="*/ 169 h 297"/>
              <a:gd name="T54" fmla="*/ 0 w 98"/>
              <a:gd name="T55" fmla="*/ 76 h 297"/>
              <a:gd name="T56" fmla="*/ 25 w 98"/>
              <a:gd name="T57" fmla="*/ 53 h 297"/>
              <a:gd name="T58" fmla="*/ 73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4" y="51"/>
                  <a:pt x="49" y="51"/>
                </a:cubicBezTo>
                <a:cubicBezTo>
                  <a:pt x="43" y="51"/>
                  <a:pt x="39" y="48"/>
                  <a:pt x="35" y="43"/>
                </a:cubicBezTo>
                <a:cubicBezTo>
                  <a:pt x="31" y="37"/>
                  <a:pt x="29" y="31"/>
                  <a:pt x="29" y="24"/>
                </a:cubicBezTo>
                <a:cubicBezTo>
                  <a:pt x="29" y="18"/>
                  <a:pt x="31" y="12"/>
                  <a:pt x="34" y="7"/>
                </a:cubicBezTo>
                <a:cubicBezTo>
                  <a:pt x="38" y="3"/>
                  <a:pt x="43" y="0"/>
                  <a:pt x="49" y="0"/>
                </a:cubicBezTo>
                <a:cubicBezTo>
                  <a:pt x="54" y="0"/>
                  <a:pt x="59" y="3"/>
                  <a:pt x="63" y="7"/>
                </a:cubicBezTo>
                <a:cubicBezTo>
                  <a:pt x="67" y="12"/>
                  <a:pt x="69" y="18"/>
                  <a:pt x="69" y="24"/>
                </a:cubicBezTo>
                <a:close/>
                <a:moveTo>
                  <a:pt x="98" y="169"/>
                </a:moveTo>
                <a:cubicBezTo>
                  <a:pt x="98" y="178"/>
                  <a:pt x="95" y="182"/>
                  <a:pt x="89" y="182"/>
                </a:cubicBezTo>
                <a:cubicBezTo>
                  <a:pt x="82" y="182"/>
                  <a:pt x="79" y="178"/>
                  <a:pt x="79" y="169"/>
                </a:cubicBezTo>
                <a:cubicBezTo>
                  <a:pt x="79" y="88"/>
                  <a:pt x="79" y="88"/>
                  <a:pt x="79" y="88"/>
                </a:cubicBezTo>
                <a:cubicBezTo>
                  <a:pt x="75" y="88"/>
                  <a:pt x="75" y="88"/>
                  <a:pt x="75" y="88"/>
                </a:cubicBezTo>
                <a:cubicBezTo>
                  <a:pt x="75" y="284"/>
                  <a:pt x="75" y="284"/>
                  <a:pt x="75" y="284"/>
                </a:cubicBezTo>
                <a:cubicBezTo>
                  <a:pt x="75" y="292"/>
                  <a:pt x="71" y="297"/>
                  <a:pt x="63" y="297"/>
                </a:cubicBezTo>
                <a:cubicBezTo>
                  <a:pt x="56" y="297"/>
                  <a:pt x="52" y="292"/>
                  <a:pt x="52" y="284"/>
                </a:cubicBezTo>
                <a:cubicBezTo>
                  <a:pt x="52" y="168"/>
                  <a:pt x="52" y="168"/>
                  <a:pt x="52" y="168"/>
                </a:cubicBezTo>
                <a:cubicBezTo>
                  <a:pt x="46" y="168"/>
                  <a:pt x="46" y="168"/>
                  <a:pt x="46" y="168"/>
                </a:cubicBezTo>
                <a:cubicBezTo>
                  <a:pt x="46" y="284"/>
                  <a:pt x="46" y="284"/>
                  <a:pt x="46" y="284"/>
                </a:cubicBezTo>
                <a:cubicBezTo>
                  <a:pt x="46" y="292"/>
                  <a:pt x="42" y="297"/>
                  <a:pt x="35" y="297"/>
                </a:cubicBezTo>
                <a:cubicBezTo>
                  <a:pt x="27" y="297"/>
                  <a:pt x="23" y="292"/>
                  <a:pt x="23" y="284"/>
                </a:cubicBezTo>
                <a:cubicBezTo>
                  <a:pt x="23" y="88"/>
                  <a:pt x="23" y="88"/>
                  <a:pt x="23" y="88"/>
                </a:cubicBezTo>
                <a:cubicBezTo>
                  <a:pt x="19" y="88"/>
                  <a:pt x="19" y="88"/>
                  <a:pt x="19" y="88"/>
                </a:cubicBezTo>
                <a:cubicBezTo>
                  <a:pt x="19" y="169"/>
                  <a:pt x="19" y="169"/>
                  <a:pt x="19" y="169"/>
                </a:cubicBezTo>
                <a:cubicBezTo>
                  <a:pt x="19" y="178"/>
                  <a:pt x="16" y="182"/>
                  <a:pt x="9" y="182"/>
                </a:cubicBezTo>
                <a:cubicBezTo>
                  <a:pt x="3" y="182"/>
                  <a:pt x="0" y="178"/>
                  <a:pt x="0" y="169"/>
                </a:cubicBezTo>
                <a:cubicBezTo>
                  <a:pt x="0" y="76"/>
                  <a:pt x="0" y="76"/>
                  <a:pt x="0" y="76"/>
                </a:cubicBezTo>
                <a:cubicBezTo>
                  <a:pt x="0" y="61"/>
                  <a:pt x="9" y="53"/>
                  <a:pt x="25" y="53"/>
                </a:cubicBezTo>
                <a:cubicBezTo>
                  <a:pt x="73" y="53"/>
                  <a:pt x="73" y="53"/>
                  <a:pt x="73" y="53"/>
                </a:cubicBezTo>
                <a:cubicBezTo>
                  <a:pt x="90" y="53"/>
                  <a:pt x="98" y="61"/>
                  <a:pt x="98" y="76"/>
                </a:cubicBezTo>
                <a:lnTo>
                  <a:pt x="98" y="169"/>
                </a:lnTo>
                <a:close/>
              </a:path>
            </a:pathLst>
          </a:custGeom>
          <a:solidFill>
            <a:srgbClr val="009DD9">
              <a:lumMod val="75000"/>
            </a:srgb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49" name="Freeform 9"/>
          <p:cNvSpPr>
            <a:spLocks noEditPoints="1"/>
          </p:cNvSpPr>
          <p:nvPr/>
        </p:nvSpPr>
        <p:spPr bwMode="auto">
          <a:xfrm>
            <a:off x="2958811" y="4100048"/>
            <a:ext cx="265113" cy="614362"/>
          </a:xfrm>
          <a:custGeom>
            <a:avLst/>
            <a:gdLst>
              <a:gd name="T0" fmla="*/ 69 w 98"/>
              <a:gd name="T1" fmla="*/ 24 h 297"/>
              <a:gd name="T2" fmla="*/ 63 w 98"/>
              <a:gd name="T3" fmla="*/ 43 h 297"/>
              <a:gd name="T4" fmla="*/ 49 w 98"/>
              <a:gd name="T5" fmla="*/ 51 h 297"/>
              <a:gd name="T6" fmla="*/ 35 w 98"/>
              <a:gd name="T7" fmla="*/ 43 h 297"/>
              <a:gd name="T8" fmla="*/ 29 w 98"/>
              <a:gd name="T9" fmla="*/ 24 h 297"/>
              <a:gd name="T10" fmla="*/ 35 w 98"/>
              <a:gd name="T11" fmla="*/ 7 h 297"/>
              <a:gd name="T12" fmla="*/ 49 w 98"/>
              <a:gd name="T13" fmla="*/ 0 h 297"/>
              <a:gd name="T14" fmla="*/ 63 w 98"/>
              <a:gd name="T15" fmla="*/ 7 h 297"/>
              <a:gd name="T16" fmla="*/ 69 w 98"/>
              <a:gd name="T17" fmla="*/ 24 h 297"/>
              <a:gd name="T18" fmla="*/ 98 w 98"/>
              <a:gd name="T19" fmla="*/ 169 h 297"/>
              <a:gd name="T20" fmla="*/ 89 w 98"/>
              <a:gd name="T21" fmla="*/ 182 h 297"/>
              <a:gd name="T22" fmla="*/ 80 w 98"/>
              <a:gd name="T23" fmla="*/ 169 h 297"/>
              <a:gd name="T24" fmla="*/ 80 w 98"/>
              <a:gd name="T25" fmla="*/ 88 h 297"/>
              <a:gd name="T26" fmla="*/ 75 w 98"/>
              <a:gd name="T27" fmla="*/ 88 h 297"/>
              <a:gd name="T28" fmla="*/ 75 w 98"/>
              <a:gd name="T29" fmla="*/ 284 h 297"/>
              <a:gd name="T30" fmla="*/ 64 w 98"/>
              <a:gd name="T31" fmla="*/ 297 h 297"/>
              <a:gd name="T32" fmla="*/ 52 w 98"/>
              <a:gd name="T33" fmla="*/ 284 h 297"/>
              <a:gd name="T34" fmla="*/ 52 w 98"/>
              <a:gd name="T35" fmla="*/ 168 h 297"/>
              <a:gd name="T36" fmla="*/ 46 w 98"/>
              <a:gd name="T37" fmla="*/ 168 h 297"/>
              <a:gd name="T38" fmla="*/ 46 w 98"/>
              <a:gd name="T39" fmla="*/ 284 h 297"/>
              <a:gd name="T40" fmla="*/ 35 w 98"/>
              <a:gd name="T41" fmla="*/ 297 h 297"/>
              <a:gd name="T42" fmla="*/ 24 w 98"/>
              <a:gd name="T43" fmla="*/ 284 h 297"/>
              <a:gd name="T44" fmla="*/ 24 w 98"/>
              <a:gd name="T45" fmla="*/ 88 h 297"/>
              <a:gd name="T46" fmla="*/ 19 w 98"/>
              <a:gd name="T47" fmla="*/ 88 h 297"/>
              <a:gd name="T48" fmla="*/ 19 w 98"/>
              <a:gd name="T49" fmla="*/ 169 h 297"/>
              <a:gd name="T50" fmla="*/ 10 w 98"/>
              <a:gd name="T51" fmla="*/ 182 h 297"/>
              <a:gd name="T52" fmla="*/ 0 w 98"/>
              <a:gd name="T53" fmla="*/ 169 h 297"/>
              <a:gd name="T54" fmla="*/ 0 w 98"/>
              <a:gd name="T55" fmla="*/ 76 h 297"/>
              <a:gd name="T56" fmla="*/ 26 w 98"/>
              <a:gd name="T57" fmla="*/ 53 h 297"/>
              <a:gd name="T58" fmla="*/ 73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5" y="51"/>
                  <a:pt x="49" y="51"/>
                </a:cubicBezTo>
                <a:cubicBezTo>
                  <a:pt x="44" y="51"/>
                  <a:pt x="39" y="48"/>
                  <a:pt x="35" y="43"/>
                </a:cubicBezTo>
                <a:cubicBezTo>
                  <a:pt x="31" y="37"/>
                  <a:pt x="29" y="31"/>
                  <a:pt x="29" y="24"/>
                </a:cubicBezTo>
                <a:cubicBezTo>
                  <a:pt x="29" y="18"/>
                  <a:pt x="31" y="12"/>
                  <a:pt x="35" y="7"/>
                </a:cubicBezTo>
                <a:cubicBezTo>
                  <a:pt x="39" y="3"/>
                  <a:pt x="44" y="0"/>
                  <a:pt x="49" y="0"/>
                </a:cubicBezTo>
                <a:cubicBezTo>
                  <a:pt x="55" y="0"/>
                  <a:pt x="59" y="3"/>
                  <a:pt x="63" y="7"/>
                </a:cubicBezTo>
                <a:cubicBezTo>
                  <a:pt x="67" y="12"/>
                  <a:pt x="69" y="18"/>
                  <a:pt x="69" y="24"/>
                </a:cubicBezTo>
                <a:close/>
                <a:moveTo>
                  <a:pt x="98" y="169"/>
                </a:moveTo>
                <a:cubicBezTo>
                  <a:pt x="98" y="178"/>
                  <a:pt x="95" y="182"/>
                  <a:pt x="89" y="182"/>
                </a:cubicBezTo>
                <a:cubicBezTo>
                  <a:pt x="83" y="182"/>
                  <a:pt x="80" y="178"/>
                  <a:pt x="80" y="169"/>
                </a:cubicBezTo>
                <a:cubicBezTo>
                  <a:pt x="80" y="88"/>
                  <a:pt x="80" y="88"/>
                  <a:pt x="80" y="88"/>
                </a:cubicBezTo>
                <a:cubicBezTo>
                  <a:pt x="75" y="88"/>
                  <a:pt x="75" y="88"/>
                  <a:pt x="75" y="88"/>
                </a:cubicBezTo>
                <a:cubicBezTo>
                  <a:pt x="75" y="284"/>
                  <a:pt x="75" y="284"/>
                  <a:pt x="75" y="284"/>
                </a:cubicBezTo>
                <a:cubicBezTo>
                  <a:pt x="75" y="292"/>
                  <a:pt x="71" y="297"/>
                  <a:pt x="64" y="297"/>
                </a:cubicBezTo>
                <a:cubicBezTo>
                  <a:pt x="56" y="297"/>
                  <a:pt x="52" y="292"/>
                  <a:pt x="52" y="284"/>
                </a:cubicBezTo>
                <a:cubicBezTo>
                  <a:pt x="52" y="168"/>
                  <a:pt x="52" y="168"/>
                  <a:pt x="52" y="168"/>
                </a:cubicBezTo>
                <a:cubicBezTo>
                  <a:pt x="46" y="168"/>
                  <a:pt x="46" y="168"/>
                  <a:pt x="46" y="168"/>
                </a:cubicBezTo>
                <a:cubicBezTo>
                  <a:pt x="46" y="284"/>
                  <a:pt x="46" y="284"/>
                  <a:pt x="46" y="284"/>
                </a:cubicBezTo>
                <a:cubicBezTo>
                  <a:pt x="46" y="292"/>
                  <a:pt x="43" y="297"/>
                  <a:pt x="35" y="297"/>
                </a:cubicBezTo>
                <a:cubicBezTo>
                  <a:pt x="27" y="297"/>
                  <a:pt x="24" y="292"/>
                  <a:pt x="24" y="284"/>
                </a:cubicBezTo>
                <a:cubicBezTo>
                  <a:pt x="24" y="88"/>
                  <a:pt x="24" y="88"/>
                  <a:pt x="24" y="88"/>
                </a:cubicBezTo>
                <a:cubicBezTo>
                  <a:pt x="19" y="88"/>
                  <a:pt x="19" y="88"/>
                  <a:pt x="19" y="88"/>
                </a:cubicBezTo>
                <a:cubicBezTo>
                  <a:pt x="19" y="169"/>
                  <a:pt x="19" y="169"/>
                  <a:pt x="19" y="169"/>
                </a:cubicBezTo>
                <a:cubicBezTo>
                  <a:pt x="19" y="178"/>
                  <a:pt x="16" y="182"/>
                  <a:pt x="10" y="182"/>
                </a:cubicBezTo>
                <a:cubicBezTo>
                  <a:pt x="3" y="182"/>
                  <a:pt x="0" y="178"/>
                  <a:pt x="0" y="169"/>
                </a:cubicBezTo>
                <a:cubicBezTo>
                  <a:pt x="0" y="76"/>
                  <a:pt x="0" y="76"/>
                  <a:pt x="0" y="76"/>
                </a:cubicBezTo>
                <a:cubicBezTo>
                  <a:pt x="0" y="61"/>
                  <a:pt x="9" y="53"/>
                  <a:pt x="26" y="53"/>
                </a:cubicBezTo>
                <a:cubicBezTo>
                  <a:pt x="73" y="53"/>
                  <a:pt x="73" y="53"/>
                  <a:pt x="73" y="53"/>
                </a:cubicBezTo>
                <a:cubicBezTo>
                  <a:pt x="90" y="53"/>
                  <a:pt x="98" y="61"/>
                  <a:pt x="98" y="76"/>
                </a:cubicBezTo>
                <a:lnTo>
                  <a:pt x="98" y="169"/>
                </a:lnTo>
                <a:close/>
              </a:path>
            </a:pathLst>
          </a:custGeom>
          <a:solidFill>
            <a:srgbClr val="009DD9">
              <a:lumMod val="75000"/>
            </a:srgb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50" name="Freeform 10"/>
          <p:cNvSpPr>
            <a:spLocks noEditPoints="1"/>
          </p:cNvSpPr>
          <p:nvPr/>
        </p:nvSpPr>
        <p:spPr bwMode="auto">
          <a:xfrm>
            <a:off x="1518949" y="4100048"/>
            <a:ext cx="265112" cy="614362"/>
          </a:xfrm>
          <a:custGeom>
            <a:avLst/>
            <a:gdLst>
              <a:gd name="T0" fmla="*/ 69 w 98"/>
              <a:gd name="T1" fmla="*/ 24 h 297"/>
              <a:gd name="T2" fmla="*/ 63 w 98"/>
              <a:gd name="T3" fmla="*/ 43 h 297"/>
              <a:gd name="T4" fmla="*/ 48 w 98"/>
              <a:gd name="T5" fmla="*/ 51 h 297"/>
              <a:gd name="T6" fmla="*/ 34 w 98"/>
              <a:gd name="T7" fmla="*/ 43 h 297"/>
              <a:gd name="T8" fmla="*/ 28 w 98"/>
              <a:gd name="T9" fmla="*/ 24 h 297"/>
              <a:gd name="T10" fmla="*/ 34 w 98"/>
              <a:gd name="T11" fmla="*/ 7 h 297"/>
              <a:gd name="T12" fmla="*/ 48 w 98"/>
              <a:gd name="T13" fmla="*/ 0 h 297"/>
              <a:gd name="T14" fmla="*/ 63 w 98"/>
              <a:gd name="T15" fmla="*/ 7 h 297"/>
              <a:gd name="T16" fmla="*/ 69 w 98"/>
              <a:gd name="T17" fmla="*/ 24 h 297"/>
              <a:gd name="T18" fmla="*/ 98 w 98"/>
              <a:gd name="T19" fmla="*/ 169 h 297"/>
              <a:gd name="T20" fmla="*/ 88 w 98"/>
              <a:gd name="T21" fmla="*/ 182 h 297"/>
              <a:gd name="T22" fmla="*/ 79 w 98"/>
              <a:gd name="T23" fmla="*/ 169 h 297"/>
              <a:gd name="T24" fmla="*/ 79 w 98"/>
              <a:gd name="T25" fmla="*/ 88 h 297"/>
              <a:gd name="T26" fmla="*/ 74 w 98"/>
              <a:gd name="T27" fmla="*/ 88 h 297"/>
              <a:gd name="T28" fmla="*/ 74 w 98"/>
              <a:gd name="T29" fmla="*/ 284 h 297"/>
              <a:gd name="T30" fmla="*/ 63 w 98"/>
              <a:gd name="T31" fmla="*/ 297 h 297"/>
              <a:gd name="T32" fmla="*/ 52 w 98"/>
              <a:gd name="T33" fmla="*/ 284 h 297"/>
              <a:gd name="T34" fmla="*/ 52 w 98"/>
              <a:gd name="T35" fmla="*/ 168 h 297"/>
              <a:gd name="T36" fmla="*/ 46 w 98"/>
              <a:gd name="T37" fmla="*/ 168 h 297"/>
              <a:gd name="T38" fmla="*/ 46 w 98"/>
              <a:gd name="T39" fmla="*/ 284 h 297"/>
              <a:gd name="T40" fmla="*/ 34 w 98"/>
              <a:gd name="T41" fmla="*/ 297 h 297"/>
              <a:gd name="T42" fmla="*/ 23 w 98"/>
              <a:gd name="T43" fmla="*/ 284 h 297"/>
              <a:gd name="T44" fmla="*/ 23 w 98"/>
              <a:gd name="T45" fmla="*/ 88 h 297"/>
              <a:gd name="T46" fmla="*/ 18 w 98"/>
              <a:gd name="T47" fmla="*/ 88 h 297"/>
              <a:gd name="T48" fmla="*/ 18 w 98"/>
              <a:gd name="T49" fmla="*/ 169 h 297"/>
              <a:gd name="T50" fmla="*/ 9 w 98"/>
              <a:gd name="T51" fmla="*/ 182 h 297"/>
              <a:gd name="T52" fmla="*/ 0 w 98"/>
              <a:gd name="T53" fmla="*/ 169 h 297"/>
              <a:gd name="T54" fmla="*/ 0 w 98"/>
              <a:gd name="T55" fmla="*/ 76 h 297"/>
              <a:gd name="T56" fmla="*/ 25 w 98"/>
              <a:gd name="T57" fmla="*/ 53 h 297"/>
              <a:gd name="T58" fmla="*/ 72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4" y="51"/>
                  <a:pt x="48" y="51"/>
                </a:cubicBezTo>
                <a:cubicBezTo>
                  <a:pt x="43" y="51"/>
                  <a:pt x="38" y="48"/>
                  <a:pt x="34" y="43"/>
                </a:cubicBezTo>
                <a:cubicBezTo>
                  <a:pt x="30" y="37"/>
                  <a:pt x="28" y="31"/>
                  <a:pt x="28" y="24"/>
                </a:cubicBezTo>
                <a:cubicBezTo>
                  <a:pt x="28" y="18"/>
                  <a:pt x="30" y="12"/>
                  <a:pt x="34" y="7"/>
                </a:cubicBezTo>
                <a:cubicBezTo>
                  <a:pt x="38" y="3"/>
                  <a:pt x="43" y="0"/>
                  <a:pt x="48" y="0"/>
                </a:cubicBezTo>
                <a:cubicBezTo>
                  <a:pt x="54" y="0"/>
                  <a:pt x="59" y="3"/>
                  <a:pt x="63" y="7"/>
                </a:cubicBezTo>
                <a:cubicBezTo>
                  <a:pt x="67" y="12"/>
                  <a:pt x="69" y="18"/>
                  <a:pt x="69" y="24"/>
                </a:cubicBezTo>
                <a:close/>
                <a:moveTo>
                  <a:pt x="98" y="169"/>
                </a:moveTo>
                <a:cubicBezTo>
                  <a:pt x="98" y="178"/>
                  <a:pt x="95" y="182"/>
                  <a:pt x="88" y="182"/>
                </a:cubicBezTo>
                <a:cubicBezTo>
                  <a:pt x="82" y="182"/>
                  <a:pt x="79" y="178"/>
                  <a:pt x="79" y="169"/>
                </a:cubicBezTo>
                <a:cubicBezTo>
                  <a:pt x="79" y="88"/>
                  <a:pt x="79" y="88"/>
                  <a:pt x="79" y="88"/>
                </a:cubicBezTo>
                <a:cubicBezTo>
                  <a:pt x="74" y="88"/>
                  <a:pt x="74" y="88"/>
                  <a:pt x="74" y="88"/>
                </a:cubicBezTo>
                <a:cubicBezTo>
                  <a:pt x="74" y="284"/>
                  <a:pt x="74" y="284"/>
                  <a:pt x="74" y="284"/>
                </a:cubicBezTo>
                <a:cubicBezTo>
                  <a:pt x="74" y="292"/>
                  <a:pt x="71" y="297"/>
                  <a:pt x="63" y="297"/>
                </a:cubicBezTo>
                <a:cubicBezTo>
                  <a:pt x="55" y="297"/>
                  <a:pt x="52" y="292"/>
                  <a:pt x="52" y="284"/>
                </a:cubicBezTo>
                <a:cubicBezTo>
                  <a:pt x="52" y="168"/>
                  <a:pt x="52" y="168"/>
                  <a:pt x="52" y="168"/>
                </a:cubicBezTo>
                <a:cubicBezTo>
                  <a:pt x="46" y="168"/>
                  <a:pt x="46" y="168"/>
                  <a:pt x="46" y="168"/>
                </a:cubicBezTo>
                <a:cubicBezTo>
                  <a:pt x="46" y="284"/>
                  <a:pt x="46" y="284"/>
                  <a:pt x="46" y="284"/>
                </a:cubicBezTo>
                <a:cubicBezTo>
                  <a:pt x="46" y="292"/>
                  <a:pt x="42" y="297"/>
                  <a:pt x="34" y="297"/>
                </a:cubicBezTo>
                <a:cubicBezTo>
                  <a:pt x="27" y="297"/>
                  <a:pt x="23" y="292"/>
                  <a:pt x="23" y="284"/>
                </a:cubicBezTo>
                <a:cubicBezTo>
                  <a:pt x="23" y="88"/>
                  <a:pt x="23" y="88"/>
                  <a:pt x="23" y="88"/>
                </a:cubicBezTo>
                <a:cubicBezTo>
                  <a:pt x="18" y="88"/>
                  <a:pt x="18" y="88"/>
                  <a:pt x="18" y="88"/>
                </a:cubicBezTo>
                <a:cubicBezTo>
                  <a:pt x="18" y="169"/>
                  <a:pt x="18" y="169"/>
                  <a:pt x="18" y="169"/>
                </a:cubicBezTo>
                <a:cubicBezTo>
                  <a:pt x="18" y="178"/>
                  <a:pt x="15" y="182"/>
                  <a:pt x="9" y="182"/>
                </a:cubicBezTo>
                <a:cubicBezTo>
                  <a:pt x="3" y="182"/>
                  <a:pt x="0" y="178"/>
                  <a:pt x="0" y="169"/>
                </a:cubicBezTo>
                <a:cubicBezTo>
                  <a:pt x="0" y="76"/>
                  <a:pt x="0" y="76"/>
                  <a:pt x="0" y="76"/>
                </a:cubicBezTo>
                <a:cubicBezTo>
                  <a:pt x="0" y="61"/>
                  <a:pt x="8" y="53"/>
                  <a:pt x="25" y="53"/>
                </a:cubicBezTo>
                <a:cubicBezTo>
                  <a:pt x="72" y="53"/>
                  <a:pt x="72" y="53"/>
                  <a:pt x="72" y="53"/>
                </a:cubicBezTo>
                <a:cubicBezTo>
                  <a:pt x="89" y="53"/>
                  <a:pt x="98" y="61"/>
                  <a:pt x="98" y="76"/>
                </a:cubicBezTo>
                <a:lnTo>
                  <a:pt x="98" y="169"/>
                </a:lnTo>
                <a:close/>
              </a:path>
            </a:pathLst>
          </a:custGeom>
          <a:solidFill>
            <a:srgbClr val="009DD9">
              <a:lumMod val="75000"/>
            </a:srgb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51" name="Freeform 11"/>
          <p:cNvSpPr>
            <a:spLocks noEditPoints="1"/>
          </p:cNvSpPr>
          <p:nvPr/>
        </p:nvSpPr>
        <p:spPr bwMode="auto">
          <a:xfrm>
            <a:off x="1987261" y="3779373"/>
            <a:ext cx="222250" cy="514350"/>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3" y="152"/>
                  <a:pt x="7" y="152"/>
                </a:cubicBezTo>
                <a:cubicBezTo>
                  <a:pt x="2" y="152"/>
                  <a:pt x="0" y="149"/>
                  <a:pt x="0" y="142"/>
                </a:cubicBezTo>
                <a:cubicBezTo>
                  <a:pt x="0" y="64"/>
                  <a:pt x="0" y="64"/>
                  <a:pt x="0" y="64"/>
                </a:cubicBezTo>
                <a:cubicBezTo>
                  <a:pt x="0" y="51"/>
                  <a:pt x="7" y="45"/>
                  <a:pt x="21" y="45"/>
                </a:cubicBezTo>
                <a:cubicBezTo>
                  <a:pt x="61" y="45"/>
                  <a:pt x="61" y="45"/>
                  <a:pt x="61" y="45"/>
                </a:cubicBezTo>
                <a:cubicBezTo>
                  <a:pt x="75" y="45"/>
                  <a:pt x="82" y="51"/>
                  <a:pt x="82" y="64"/>
                </a:cubicBezTo>
                <a:lnTo>
                  <a:pt x="82" y="142"/>
                </a:lnTo>
                <a:close/>
              </a:path>
            </a:pathLst>
          </a:custGeom>
          <a:solidFill>
            <a:srgbClr val="009DD9">
              <a:lumMod val="75000"/>
            </a:srgb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52" name="Freeform 12"/>
          <p:cNvSpPr>
            <a:spLocks noEditPoints="1"/>
          </p:cNvSpPr>
          <p:nvPr/>
        </p:nvSpPr>
        <p:spPr bwMode="auto">
          <a:xfrm>
            <a:off x="2601624" y="3779373"/>
            <a:ext cx="222250" cy="514350"/>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0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2" y="152"/>
                  <a:pt x="7" y="152"/>
                </a:cubicBezTo>
                <a:cubicBezTo>
                  <a:pt x="2" y="152"/>
                  <a:pt x="0" y="149"/>
                  <a:pt x="0" y="142"/>
                </a:cubicBezTo>
                <a:cubicBezTo>
                  <a:pt x="0" y="64"/>
                  <a:pt x="0" y="64"/>
                  <a:pt x="0" y="64"/>
                </a:cubicBezTo>
                <a:cubicBezTo>
                  <a:pt x="0" y="51"/>
                  <a:pt x="7" y="45"/>
                  <a:pt x="21" y="45"/>
                </a:cubicBezTo>
                <a:cubicBezTo>
                  <a:pt x="60" y="45"/>
                  <a:pt x="60" y="45"/>
                  <a:pt x="60" y="45"/>
                </a:cubicBezTo>
                <a:cubicBezTo>
                  <a:pt x="75" y="45"/>
                  <a:pt x="82" y="51"/>
                  <a:pt x="82" y="64"/>
                </a:cubicBezTo>
                <a:lnTo>
                  <a:pt x="82" y="142"/>
                </a:lnTo>
                <a:close/>
              </a:path>
            </a:pathLst>
          </a:custGeom>
          <a:solidFill>
            <a:srgbClr val="009DD9">
              <a:lumMod val="75000"/>
            </a:srgb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53" name="Freeform 13"/>
          <p:cNvSpPr>
            <a:spLocks noEditPoints="1"/>
          </p:cNvSpPr>
          <p:nvPr/>
        </p:nvSpPr>
        <p:spPr bwMode="auto">
          <a:xfrm>
            <a:off x="1261774" y="3779373"/>
            <a:ext cx="223837" cy="514350"/>
          </a:xfrm>
          <a:custGeom>
            <a:avLst/>
            <a:gdLst>
              <a:gd name="T0" fmla="*/ 58 w 82"/>
              <a:gd name="T1" fmla="*/ 20 h 249"/>
              <a:gd name="T2" fmla="*/ 53 w 82"/>
              <a:gd name="T3" fmla="*/ 36 h 249"/>
              <a:gd name="T4" fmla="*/ 41 w 82"/>
              <a:gd name="T5" fmla="*/ 42 h 249"/>
              <a:gd name="T6" fmla="*/ 29 w 82"/>
              <a:gd name="T7" fmla="*/ 36 h 249"/>
              <a:gd name="T8" fmla="*/ 24 w 82"/>
              <a:gd name="T9" fmla="*/ 20 h 249"/>
              <a:gd name="T10" fmla="*/ 29 w 82"/>
              <a:gd name="T11" fmla="*/ 6 h 249"/>
              <a:gd name="T12" fmla="*/ 41 w 82"/>
              <a:gd name="T13" fmla="*/ 0 h 249"/>
              <a:gd name="T14" fmla="*/ 53 w 82"/>
              <a:gd name="T15" fmla="*/ 6 h 249"/>
              <a:gd name="T16" fmla="*/ 58 w 82"/>
              <a:gd name="T17" fmla="*/ 20 h 249"/>
              <a:gd name="T18" fmla="*/ 82 w 82"/>
              <a:gd name="T19" fmla="*/ 142 h 249"/>
              <a:gd name="T20" fmla="*/ 75 w 82"/>
              <a:gd name="T21" fmla="*/ 152 h 249"/>
              <a:gd name="T22" fmla="*/ 67 w 82"/>
              <a:gd name="T23" fmla="*/ 142 h 249"/>
              <a:gd name="T24" fmla="*/ 67 w 82"/>
              <a:gd name="T25" fmla="*/ 74 h 249"/>
              <a:gd name="T26" fmla="*/ 63 w 82"/>
              <a:gd name="T27" fmla="*/ 74 h 249"/>
              <a:gd name="T28" fmla="*/ 63 w 82"/>
              <a:gd name="T29" fmla="*/ 239 h 249"/>
              <a:gd name="T30" fmla="*/ 53 w 82"/>
              <a:gd name="T31" fmla="*/ 249 h 249"/>
              <a:gd name="T32" fmla="*/ 44 w 82"/>
              <a:gd name="T33" fmla="*/ 239 h 249"/>
              <a:gd name="T34" fmla="*/ 44 w 82"/>
              <a:gd name="T35" fmla="*/ 141 h 249"/>
              <a:gd name="T36" fmla="*/ 39 w 82"/>
              <a:gd name="T37" fmla="*/ 141 h 249"/>
              <a:gd name="T38" fmla="*/ 39 w 82"/>
              <a:gd name="T39" fmla="*/ 239 h 249"/>
              <a:gd name="T40" fmla="*/ 29 w 82"/>
              <a:gd name="T41" fmla="*/ 249 h 249"/>
              <a:gd name="T42" fmla="*/ 20 w 82"/>
              <a:gd name="T43" fmla="*/ 239 h 249"/>
              <a:gd name="T44" fmla="*/ 20 w 82"/>
              <a:gd name="T45" fmla="*/ 74 h 249"/>
              <a:gd name="T46" fmla="*/ 16 w 82"/>
              <a:gd name="T47" fmla="*/ 74 h 249"/>
              <a:gd name="T48" fmla="*/ 16 w 82"/>
              <a:gd name="T49" fmla="*/ 142 h 249"/>
              <a:gd name="T50" fmla="*/ 8 w 82"/>
              <a:gd name="T51" fmla="*/ 152 h 249"/>
              <a:gd name="T52" fmla="*/ 0 w 82"/>
              <a:gd name="T53" fmla="*/ 142 h 249"/>
              <a:gd name="T54" fmla="*/ 0 w 82"/>
              <a:gd name="T55" fmla="*/ 64 h 249"/>
              <a:gd name="T56" fmla="*/ 22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8" y="20"/>
                </a:moveTo>
                <a:cubicBezTo>
                  <a:pt x="58" y="26"/>
                  <a:pt x="56" y="31"/>
                  <a:pt x="53" y="36"/>
                </a:cubicBezTo>
                <a:cubicBezTo>
                  <a:pt x="50" y="40"/>
                  <a:pt x="46" y="42"/>
                  <a:pt x="41" y="42"/>
                </a:cubicBezTo>
                <a:cubicBezTo>
                  <a:pt x="36" y="42"/>
                  <a:pt x="32" y="40"/>
                  <a:pt x="29" y="36"/>
                </a:cubicBezTo>
                <a:cubicBezTo>
                  <a:pt x="26" y="31"/>
                  <a:pt x="24" y="26"/>
                  <a:pt x="24" y="20"/>
                </a:cubicBezTo>
                <a:cubicBezTo>
                  <a:pt x="24" y="15"/>
                  <a:pt x="26" y="10"/>
                  <a:pt x="29" y="6"/>
                </a:cubicBezTo>
                <a:cubicBezTo>
                  <a:pt x="32" y="2"/>
                  <a:pt x="36" y="0"/>
                  <a:pt x="41" y="0"/>
                </a:cubicBezTo>
                <a:cubicBezTo>
                  <a:pt x="46" y="0"/>
                  <a:pt x="50" y="2"/>
                  <a:pt x="53" y="6"/>
                </a:cubicBezTo>
                <a:cubicBezTo>
                  <a:pt x="56" y="10"/>
                  <a:pt x="58" y="15"/>
                  <a:pt x="58" y="20"/>
                </a:cubicBezTo>
                <a:close/>
                <a:moveTo>
                  <a:pt x="82" y="142"/>
                </a:moveTo>
                <a:cubicBezTo>
                  <a:pt x="82" y="149"/>
                  <a:pt x="80" y="152"/>
                  <a:pt x="75" y="152"/>
                </a:cubicBezTo>
                <a:cubicBezTo>
                  <a:pt x="69" y="152"/>
                  <a:pt x="67" y="149"/>
                  <a:pt x="67" y="142"/>
                </a:cubicBezTo>
                <a:cubicBezTo>
                  <a:pt x="67" y="74"/>
                  <a:pt x="67" y="74"/>
                  <a:pt x="67" y="74"/>
                </a:cubicBezTo>
                <a:cubicBezTo>
                  <a:pt x="63" y="74"/>
                  <a:pt x="63" y="74"/>
                  <a:pt x="63" y="74"/>
                </a:cubicBezTo>
                <a:cubicBezTo>
                  <a:pt x="63" y="239"/>
                  <a:pt x="63" y="239"/>
                  <a:pt x="63" y="239"/>
                </a:cubicBezTo>
                <a:cubicBezTo>
                  <a:pt x="63" y="245"/>
                  <a:pt x="60" y="249"/>
                  <a:pt x="53" y="249"/>
                </a:cubicBezTo>
                <a:cubicBezTo>
                  <a:pt x="47" y="249"/>
                  <a:pt x="44" y="245"/>
                  <a:pt x="44" y="239"/>
                </a:cubicBezTo>
                <a:cubicBezTo>
                  <a:pt x="44" y="141"/>
                  <a:pt x="44" y="141"/>
                  <a:pt x="44" y="141"/>
                </a:cubicBezTo>
                <a:cubicBezTo>
                  <a:pt x="39" y="141"/>
                  <a:pt x="39" y="141"/>
                  <a:pt x="39" y="141"/>
                </a:cubicBezTo>
                <a:cubicBezTo>
                  <a:pt x="39" y="239"/>
                  <a:pt x="39" y="239"/>
                  <a:pt x="39" y="239"/>
                </a:cubicBezTo>
                <a:cubicBezTo>
                  <a:pt x="39" y="245"/>
                  <a:pt x="36" y="249"/>
                  <a:pt x="29" y="249"/>
                </a:cubicBezTo>
                <a:cubicBezTo>
                  <a:pt x="23" y="249"/>
                  <a:pt x="20" y="245"/>
                  <a:pt x="20" y="239"/>
                </a:cubicBezTo>
                <a:cubicBezTo>
                  <a:pt x="20" y="74"/>
                  <a:pt x="20" y="74"/>
                  <a:pt x="20" y="74"/>
                </a:cubicBezTo>
                <a:cubicBezTo>
                  <a:pt x="16" y="74"/>
                  <a:pt x="16" y="74"/>
                  <a:pt x="16" y="74"/>
                </a:cubicBezTo>
                <a:cubicBezTo>
                  <a:pt x="16" y="142"/>
                  <a:pt x="16" y="142"/>
                  <a:pt x="16" y="142"/>
                </a:cubicBezTo>
                <a:cubicBezTo>
                  <a:pt x="16" y="149"/>
                  <a:pt x="13" y="152"/>
                  <a:pt x="8" y="152"/>
                </a:cubicBezTo>
                <a:cubicBezTo>
                  <a:pt x="3" y="152"/>
                  <a:pt x="0" y="149"/>
                  <a:pt x="0" y="142"/>
                </a:cubicBezTo>
                <a:cubicBezTo>
                  <a:pt x="0" y="64"/>
                  <a:pt x="0" y="64"/>
                  <a:pt x="0" y="64"/>
                </a:cubicBezTo>
                <a:cubicBezTo>
                  <a:pt x="0" y="51"/>
                  <a:pt x="7" y="45"/>
                  <a:pt x="22" y="45"/>
                </a:cubicBezTo>
                <a:cubicBezTo>
                  <a:pt x="61" y="45"/>
                  <a:pt x="61" y="45"/>
                  <a:pt x="61" y="45"/>
                </a:cubicBezTo>
                <a:cubicBezTo>
                  <a:pt x="75" y="45"/>
                  <a:pt x="82" y="51"/>
                  <a:pt x="82" y="64"/>
                </a:cubicBezTo>
                <a:lnTo>
                  <a:pt x="82" y="142"/>
                </a:lnTo>
                <a:close/>
              </a:path>
            </a:pathLst>
          </a:custGeom>
          <a:solidFill>
            <a:sysClr val="window" lastClr="FFFFFF">
              <a:lumMod val="75000"/>
            </a:sys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54" name="Freeform 14"/>
          <p:cNvSpPr>
            <a:spLocks noEditPoints="1"/>
          </p:cNvSpPr>
          <p:nvPr/>
        </p:nvSpPr>
        <p:spPr bwMode="auto">
          <a:xfrm>
            <a:off x="3223924" y="3779373"/>
            <a:ext cx="222250" cy="514350"/>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3" y="152"/>
                  <a:pt x="7" y="152"/>
                </a:cubicBezTo>
                <a:cubicBezTo>
                  <a:pt x="2" y="152"/>
                  <a:pt x="0" y="149"/>
                  <a:pt x="0" y="142"/>
                </a:cubicBezTo>
                <a:cubicBezTo>
                  <a:pt x="0" y="64"/>
                  <a:pt x="0" y="64"/>
                  <a:pt x="0" y="64"/>
                </a:cubicBezTo>
                <a:cubicBezTo>
                  <a:pt x="0" y="51"/>
                  <a:pt x="7" y="45"/>
                  <a:pt x="21" y="45"/>
                </a:cubicBezTo>
                <a:cubicBezTo>
                  <a:pt x="61" y="45"/>
                  <a:pt x="61" y="45"/>
                  <a:pt x="61" y="45"/>
                </a:cubicBezTo>
                <a:cubicBezTo>
                  <a:pt x="75" y="45"/>
                  <a:pt x="82" y="51"/>
                  <a:pt x="82" y="64"/>
                </a:cubicBezTo>
                <a:lnTo>
                  <a:pt x="82" y="142"/>
                </a:lnTo>
                <a:close/>
              </a:path>
            </a:pathLst>
          </a:custGeom>
          <a:solidFill>
            <a:srgbClr val="009DD9">
              <a:lumMod val="75000"/>
            </a:srgb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55" name="Freeform 15"/>
          <p:cNvSpPr>
            <a:spLocks noEditPoints="1"/>
          </p:cNvSpPr>
          <p:nvPr/>
        </p:nvSpPr>
        <p:spPr bwMode="auto">
          <a:xfrm>
            <a:off x="2271424" y="3515848"/>
            <a:ext cx="179387" cy="419100"/>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ysClr val="window" lastClr="FFFFFF">
              <a:lumMod val="75000"/>
            </a:sys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56" name="Freeform 16"/>
          <p:cNvSpPr>
            <a:spLocks noEditPoints="1"/>
          </p:cNvSpPr>
          <p:nvPr/>
        </p:nvSpPr>
        <p:spPr bwMode="auto">
          <a:xfrm>
            <a:off x="2881024" y="3515848"/>
            <a:ext cx="182562" cy="419100"/>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ysClr val="window" lastClr="FFFFFF">
              <a:lumMod val="75000"/>
            </a:sys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57" name="Freeform 17"/>
          <p:cNvSpPr>
            <a:spLocks noEditPoints="1"/>
          </p:cNvSpPr>
          <p:nvPr/>
        </p:nvSpPr>
        <p:spPr bwMode="auto">
          <a:xfrm>
            <a:off x="3482686" y="3515848"/>
            <a:ext cx="182563" cy="419100"/>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ysClr val="window" lastClr="FFFFFF">
              <a:lumMod val="75000"/>
            </a:sys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58" name="Freeform 18"/>
          <p:cNvSpPr>
            <a:spLocks noEditPoints="1"/>
          </p:cNvSpPr>
          <p:nvPr/>
        </p:nvSpPr>
        <p:spPr bwMode="auto">
          <a:xfrm>
            <a:off x="1652299" y="3515848"/>
            <a:ext cx="182562" cy="419100"/>
          </a:xfrm>
          <a:custGeom>
            <a:avLst/>
            <a:gdLst>
              <a:gd name="T0" fmla="*/ 47 w 67"/>
              <a:gd name="T1" fmla="*/ 17 h 203"/>
              <a:gd name="T2" fmla="*/ 43 w 67"/>
              <a:gd name="T3" fmla="*/ 29 h 203"/>
              <a:gd name="T4" fmla="*/ 33 w 67"/>
              <a:gd name="T5" fmla="*/ 35 h 203"/>
              <a:gd name="T6" fmla="*/ 24 w 67"/>
              <a:gd name="T7" fmla="*/ 29 h 203"/>
              <a:gd name="T8" fmla="*/ 20 w 67"/>
              <a:gd name="T9" fmla="*/ 17 h 203"/>
              <a:gd name="T10" fmla="*/ 24 w 67"/>
              <a:gd name="T11" fmla="*/ 5 h 203"/>
              <a:gd name="T12" fmla="*/ 33 w 67"/>
              <a:gd name="T13" fmla="*/ 0 h 203"/>
              <a:gd name="T14" fmla="*/ 43 w 67"/>
              <a:gd name="T15" fmla="*/ 5 h 203"/>
              <a:gd name="T16" fmla="*/ 47 w 67"/>
              <a:gd name="T17" fmla="*/ 17 h 203"/>
              <a:gd name="T18" fmla="*/ 67 w 67"/>
              <a:gd name="T19" fmla="*/ 116 h 203"/>
              <a:gd name="T20" fmla="*/ 60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1 w 67"/>
              <a:gd name="T37" fmla="*/ 115 h 203"/>
              <a:gd name="T38" fmla="*/ 31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6 w 67"/>
              <a:gd name="T51" fmla="*/ 124 h 203"/>
              <a:gd name="T52" fmla="*/ 0 w 67"/>
              <a:gd name="T53" fmla="*/ 116 h 203"/>
              <a:gd name="T54" fmla="*/ 0 w 67"/>
              <a:gd name="T55" fmla="*/ 52 h 203"/>
              <a:gd name="T56" fmla="*/ 17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0" y="33"/>
                  <a:pt x="37" y="35"/>
                  <a:pt x="33" y="35"/>
                </a:cubicBezTo>
                <a:cubicBezTo>
                  <a:pt x="30" y="35"/>
                  <a:pt x="26" y="33"/>
                  <a:pt x="24" y="29"/>
                </a:cubicBezTo>
                <a:cubicBezTo>
                  <a:pt x="21" y="26"/>
                  <a:pt x="20" y="21"/>
                  <a:pt x="20" y="17"/>
                </a:cubicBezTo>
                <a:cubicBezTo>
                  <a:pt x="20" y="12"/>
                  <a:pt x="21" y="8"/>
                  <a:pt x="24" y="5"/>
                </a:cubicBezTo>
                <a:cubicBezTo>
                  <a:pt x="26" y="2"/>
                  <a:pt x="29" y="0"/>
                  <a:pt x="33" y="0"/>
                </a:cubicBezTo>
                <a:cubicBezTo>
                  <a:pt x="37" y="0"/>
                  <a:pt x="40" y="2"/>
                  <a:pt x="43" y="5"/>
                </a:cubicBezTo>
                <a:cubicBezTo>
                  <a:pt x="46" y="8"/>
                  <a:pt x="47" y="12"/>
                  <a:pt x="47" y="17"/>
                </a:cubicBezTo>
                <a:close/>
                <a:moveTo>
                  <a:pt x="67" y="116"/>
                </a:moveTo>
                <a:cubicBezTo>
                  <a:pt x="67" y="121"/>
                  <a:pt x="65" y="124"/>
                  <a:pt x="60" y="124"/>
                </a:cubicBezTo>
                <a:cubicBezTo>
                  <a:pt x="56" y="124"/>
                  <a:pt x="54" y="121"/>
                  <a:pt x="54" y="116"/>
                </a:cubicBezTo>
                <a:cubicBezTo>
                  <a:pt x="54" y="60"/>
                  <a:pt x="54" y="60"/>
                  <a:pt x="54" y="60"/>
                </a:cubicBezTo>
                <a:cubicBezTo>
                  <a:pt x="51" y="60"/>
                  <a:pt x="51" y="60"/>
                  <a:pt x="51" y="60"/>
                </a:cubicBezTo>
                <a:cubicBezTo>
                  <a:pt x="51" y="194"/>
                  <a:pt x="51" y="194"/>
                  <a:pt x="51" y="194"/>
                </a:cubicBezTo>
                <a:cubicBezTo>
                  <a:pt x="51" y="200"/>
                  <a:pt x="48" y="203"/>
                  <a:pt x="43" y="203"/>
                </a:cubicBezTo>
                <a:cubicBezTo>
                  <a:pt x="38" y="203"/>
                  <a:pt x="36" y="200"/>
                  <a:pt x="36" y="194"/>
                </a:cubicBezTo>
                <a:cubicBezTo>
                  <a:pt x="36" y="115"/>
                  <a:pt x="36" y="115"/>
                  <a:pt x="36" y="115"/>
                </a:cubicBezTo>
                <a:cubicBezTo>
                  <a:pt x="31" y="115"/>
                  <a:pt x="31" y="115"/>
                  <a:pt x="31" y="115"/>
                </a:cubicBezTo>
                <a:cubicBezTo>
                  <a:pt x="31" y="194"/>
                  <a:pt x="31" y="194"/>
                  <a:pt x="31" y="194"/>
                </a:cubicBezTo>
                <a:cubicBezTo>
                  <a:pt x="31" y="200"/>
                  <a:pt x="29" y="203"/>
                  <a:pt x="24" y="203"/>
                </a:cubicBezTo>
                <a:cubicBezTo>
                  <a:pt x="18" y="203"/>
                  <a:pt x="16" y="200"/>
                  <a:pt x="16" y="194"/>
                </a:cubicBezTo>
                <a:cubicBezTo>
                  <a:pt x="16" y="60"/>
                  <a:pt x="16" y="60"/>
                  <a:pt x="16" y="60"/>
                </a:cubicBezTo>
                <a:cubicBezTo>
                  <a:pt x="13" y="60"/>
                  <a:pt x="13" y="60"/>
                  <a:pt x="13" y="60"/>
                </a:cubicBezTo>
                <a:cubicBezTo>
                  <a:pt x="13" y="116"/>
                  <a:pt x="13" y="116"/>
                  <a:pt x="13" y="116"/>
                </a:cubicBezTo>
                <a:cubicBezTo>
                  <a:pt x="13" y="121"/>
                  <a:pt x="11" y="124"/>
                  <a:pt x="6" y="124"/>
                </a:cubicBezTo>
                <a:cubicBezTo>
                  <a:pt x="2" y="124"/>
                  <a:pt x="0" y="121"/>
                  <a:pt x="0" y="116"/>
                </a:cubicBezTo>
                <a:cubicBezTo>
                  <a:pt x="0" y="52"/>
                  <a:pt x="0" y="52"/>
                  <a:pt x="0" y="52"/>
                </a:cubicBezTo>
                <a:cubicBezTo>
                  <a:pt x="0" y="42"/>
                  <a:pt x="6" y="36"/>
                  <a:pt x="17" y="36"/>
                </a:cubicBezTo>
                <a:cubicBezTo>
                  <a:pt x="50" y="36"/>
                  <a:pt x="50" y="36"/>
                  <a:pt x="50" y="36"/>
                </a:cubicBezTo>
                <a:cubicBezTo>
                  <a:pt x="61" y="36"/>
                  <a:pt x="67" y="42"/>
                  <a:pt x="67" y="52"/>
                </a:cubicBezTo>
                <a:lnTo>
                  <a:pt x="67" y="116"/>
                </a:lnTo>
                <a:close/>
              </a:path>
            </a:pathLst>
          </a:custGeom>
          <a:solidFill>
            <a:sysClr val="window" lastClr="FFFFFF">
              <a:lumMod val="75000"/>
            </a:sys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59" name="Freeform 19"/>
          <p:cNvSpPr>
            <a:spLocks noEditPoints="1"/>
          </p:cNvSpPr>
          <p:nvPr/>
        </p:nvSpPr>
        <p:spPr bwMode="auto">
          <a:xfrm>
            <a:off x="1050636" y="3515848"/>
            <a:ext cx="182563" cy="419100"/>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5 w 67"/>
              <a:gd name="T23" fmla="*/ 116 h 203"/>
              <a:gd name="T24" fmla="*/ 55 w 67"/>
              <a:gd name="T25" fmla="*/ 60 h 203"/>
              <a:gd name="T26" fmla="*/ 51 w 67"/>
              <a:gd name="T27" fmla="*/ 60 h 203"/>
              <a:gd name="T28" fmla="*/ 51 w 67"/>
              <a:gd name="T29" fmla="*/ 194 h 203"/>
              <a:gd name="T30" fmla="*/ 44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5" y="121"/>
                  <a:pt x="55" y="116"/>
                </a:cubicBezTo>
                <a:cubicBezTo>
                  <a:pt x="55" y="60"/>
                  <a:pt x="55" y="60"/>
                  <a:pt x="55" y="60"/>
                </a:cubicBezTo>
                <a:cubicBezTo>
                  <a:pt x="51" y="60"/>
                  <a:pt x="51" y="60"/>
                  <a:pt x="51" y="60"/>
                </a:cubicBezTo>
                <a:cubicBezTo>
                  <a:pt x="51" y="194"/>
                  <a:pt x="51" y="194"/>
                  <a:pt x="51" y="194"/>
                </a:cubicBezTo>
                <a:cubicBezTo>
                  <a:pt x="51" y="200"/>
                  <a:pt x="49" y="203"/>
                  <a:pt x="44"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ysClr val="window" lastClr="FFFFFF">
              <a:lumMod val="75000"/>
            </a:sys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60" name="Freeform 20"/>
          <p:cNvSpPr>
            <a:spLocks noEditPoints="1"/>
          </p:cNvSpPr>
          <p:nvPr/>
        </p:nvSpPr>
        <p:spPr bwMode="auto">
          <a:xfrm>
            <a:off x="815686" y="3285660"/>
            <a:ext cx="168275" cy="390525"/>
          </a:xfrm>
          <a:custGeom>
            <a:avLst/>
            <a:gdLst>
              <a:gd name="T0" fmla="*/ 44 w 62"/>
              <a:gd name="T1" fmla="*/ 15 h 189"/>
              <a:gd name="T2" fmla="*/ 40 w 62"/>
              <a:gd name="T3" fmla="*/ 27 h 189"/>
              <a:gd name="T4" fmla="*/ 31 w 62"/>
              <a:gd name="T5" fmla="*/ 32 h 189"/>
              <a:gd name="T6" fmla="*/ 22 w 62"/>
              <a:gd name="T7" fmla="*/ 27 h 189"/>
              <a:gd name="T8" fmla="*/ 18 w 62"/>
              <a:gd name="T9" fmla="*/ 15 h 189"/>
              <a:gd name="T10" fmla="*/ 22 w 62"/>
              <a:gd name="T11" fmla="*/ 4 h 189"/>
              <a:gd name="T12" fmla="*/ 31 w 62"/>
              <a:gd name="T13" fmla="*/ 0 h 189"/>
              <a:gd name="T14" fmla="*/ 40 w 62"/>
              <a:gd name="T15" fmla="*/ 4 h 189"/>
              <a:gd name="T16" fmla="*/ 44 w 62"/>
              <a:gd name="T17" fmla="*/ 15 h 189"/>
              <a:gd name="T18" fmla="*/ 62 w 62"/>
              <a:gd name="T19" fmla="*/ 108 h 189"/>
              <a:gd name="T20" fmla="*/ 56 w 62"/>
              <a:gd name="T21" fmla="*/ 116 h 189"/>
              <a:gd name="T22" fmla="*/ 51 w 62"/>
              <a:gd name="T23" fmla="*/ 108 h 189"/>
              <a:gd name="T24" fmla="*/ 51 w 62"/>
              <a:gd name="T25" fmla="*/ 56 h 189"/>
              <a:gd name="T26" fmla="*/ 48 w 62"/>
              <a:gd name="T27" fmla="*/ 56 h 189"/>
              <a:gd name="T28" fmla="*/ 48 w 62"/>
              <a:gd name="T29" fmla="*/ 181 h 189"/>
              <a:gd name="T30" fmla="*/ 40 w 62"/>
              <a:gd name="T31" fmla="*/ 189 h 189"/>
              <a:gd name="T32" fmla="*/ 33 w 62"/>
              <a:gd name="T33" fmla="*/ 181 h 189"/>
              <a:gd name="T34" fmla="*/ 33 w 62"/>
              <a:gd name="T35" fmla="*/ 107 h 189"/>
              <a:gd name="T36" fmla="*/ 29 w 62"/>
              <a:gd name="T37" fmla="*/ 107 h 189"/>
              <a:gd name="T38" fmla="*/ 29 w 62"/>
              <a:gd name="T39" fmla="*/ 181 h 189"/>
              <a:gd name="T40" fmla="*/ 22 w 62"/>
              <a:gd name="T41" fmla="*/ 189 h 189"/>
              <a:gd name="T42" fmla="*/ 15 w 62"/>
              <a:gd name="T43" fmla="*/ 181 h 189"/>
              <a:gd name="T44" fmla="*/ 15 w 62"/>
              <a:gd name="T45" fmla="*/ 56 h 189"/>
              <a:gd name="T46" fmla="*/ 12 w 62"/>
              <a:gd name="T47" fmla="*/ 56 h 189"/>
              <a:gd name="T48" fmla="*/ 12 w 62"/>
              <a:gd name="T49" fmla="*/ 108 h 189"/>
              <a:gd name="T50" fmla="*/ 6 w 62"/>
              <a:gd name="T51" fmla="*/ 116 h 189"/>
              <a:gd name="T52" fmla="*/ 0 w 62"/>
              <a:gd name="T53" fmla="*/ 108 h 189"/>
              <a:gd name="T54" fmla="*/ 0 w 62"/>
              <a:gd name="T55" fmla="*/ 48 h 189"/>
              <a:gd name="T56" fmla="*/ 16 w 62"/>
              <a:gd name="T57" fmla="*/ 33 h 189"/>
              <a:gd name="T58" fmla="*/ 46 w 62"/>
              <a:gd name="T59" fmla="*/ 33 h 189"/>
              <a:gd name="T60" fmla="*/ 62 w 62"/>
              <a:gd name="T61" fmla="*/ 48 h 189"/>
              <a:gd name="T62" fmla="*/ 62 w 62"/>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 h="189">
                <a:moveTo>
                  <a:pt x="44" y="15"/>
                </a:moveTo>
                <a:cubicBezTo>
                  <a:pt x="44" y="19"/>
                  <a:pt x="43" y="23"/>
                  <a:pt x="40" y="27"/>
                </a:cubicBezTo>
                <a:cubicBezTo>
                  <a:pt x="37" y="30"/>
                  <a:pt x="35" y="32"/>
                  <a:pt x="31" y="32"/>
                </a:cubicBezTo>
                <a:cubicBezTo>
                  <a:pt x="27" y="32"/>
                  <a:pt x="24" y="30"/>
                  <a:pt x="22" y="27"/>
                </a:cubicBezTo>
                <a:cubicBezTo>
                  <a:pt x="19" y="23"/>
                  <a:pt x="18" y="19"/>
                  <a:pt x="18" y="15"/>
                </a:cubicBezTo>
                <a:cubicBezTo>
                  <a:pt x="18" y="11"/>
                  <a:pt x="19" y="7"/>
                  <a:pt x="22" y="4"/>
                </a:cubicBezTo>
                <a:cubicBezTo>
                  <a:pt x="24" y="1"/>
                  <a:pt x="27" y="0"/>
                  <a:pt x="31" y="0"/>
                </a:cubicBezTo>
                <a:cubicBezTo>
                  <a:pt x="35" y="0"/>
                  <a:pt x="37" y="1"/>
                  <a:pt x="40" y="4"/>
                </a:cubicBezTo>
                <a:cubicBezTo>
                  <a:pt x="43" y="7"/>
                  <a:pt x="44" y="11"/>
                  <a:pt x="44" y="15"/>
                </a:cubicBezTo>
                <a:close/>
                <a:moveTo>
                  <a:pt x="62" y="108"/>
                </a:moveTo>
                <a:cubicBezTo>
                  <a:pt x="62" y="113"/>
                  <a:pt x="60" y="116"/>
                  <a:pt x="56" y="116"/>
                </a:cubicBezTo>
                <a:cubicBezTo>
                  <a:pt x="52" y="116"/>
                  <a:pt x="51" y="113"/>
                  <a:pt x="51" y="108"/>
                </a:cubicBezTo>
                <a:cubicBezTo>
                  <a:pt x="51" y="56"/>
                  <a:pt x="51" y="56"/>
                  <a:pt x="51" y="56"/>
                </a:cubicBezTo>
                <a:cubicBezTo>
                  <a:pt x="48" y="56"/>
                  <a:pt x="48" y="56"/>
                  <a:pt x="48" y="56"/>
                </a:cubicBezTo>
                <a:cubicBezTo>
                  <a:pt x="48" y="181"/>
                  <a:pt x="48" y="181"/>
                  <a:pt x="48" y="181"/>
                </a:cubicBezTo>
                <a:cubicBezTo>
                  <a:pt x="48" y="186"/>
                  <a:pt x="45" y="189"/>
                  <a:pt x="40" y="189"/>
                </a:cubicBezTo>
                <a:cubicBezTo>
                  <a:pt x="35" y="189"/>
                  <a:pt x="33" y="186"/>
                  <a:pt x="33" y="181"/>
                </a:cubicBezTo>
                <a:cubicBezTo>
                  <a:pt x="33" y="107"/>
                  <a:pt x="33" y="107"/>
                  <a:pt x="33" y="107"/>
                </a:cubicBezTo>
                <a:cubicBezTo>
                  <a:pt x="29" y="107"/>
                  <a:pt x="29" y="107"/>
                  <a:pt x="29" y="107"/>
                </a:cubicBezTo>
                <a:cubicBezTo>
                  <a:pt x="29" y="181"/>
                  <a:pt x="29" y="181"/>
                  <a:pt x="29" y="181"/>
                </a:cubicBezTo>
                <a:cubicBezTo>
                  <a:pt x="29"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5" y="33"/>
                  <a:pt x="16" y="33"/>
                </a:cubicBezTo>
                <a:cubicBezTo>
                  <a:pt x="46" y="33"/>
                  <a:pt x="46" y="33"/>
                  <a:pt x="46" y="33"/>
                </a:cubicBezTo>
                <a:cubicBezTo>
                  <a:pt x="57" y="33"/>
                  <a:pt x="62" y="38"/>
                  <a:pt x="62" y="48"/>
                </a:cubicBezTo>
                <a:lnTo>
                  <a:pt x="62" y="108"/>
                </a:lnTo>
                <a:close/>
              </a:path>
            </a:pathLst>
          </a:custGeom>
          <a:solidFill>
            <a:sysClr val="window" lastClr="FFFFFF">
              <a:lumMod val="75000"/>
            </a:sys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61" name="Freeform 21"/>
          <p:cNvSpPr>
            <a:spLocks noEditPoints="1"/>
          </p:cNvSpPr>
          <p:nvPr/>
        </p:nvSpPr>
        <p:spPr bwMode="auto">
          <a:xfrm>
            <a:off x="1401474" y="3285660"/>
            <a:ext cx="171450" cy="390525"/>
          </a:xfrm>
          <a:custGeom>
            <a:avLst/>
            <a:gdLst>
              <a:gd name="T0" fmla="*/ 45 w 63"/>
              <a:gd name="T1" fmla="*/ 15 h 189"/>
              <a:gd name="T2" fmla="*/ 41 w 63"/>
              <a:gd name="T3" fmla="*/ 27 h 189"/>
              <a:gd name="T4" fmla="*/ 32 w 63"/>
              <a:gd name="T5" fmla="*/ 32 h 189"/>
              <a:gd name="T6" fmla="*/ 23 w 63"/>
              <a:gd name="T7" fmla="*/ 27 h 189"/>
              <a:gd name="T8" fmla="*/ 19 w 63"/>
              <a:gd name="T9" fmla="*/ 15 h 189"/>
              <a:gd name="T10" fmla="*/ 22 w 63"/>
              <a:gd name="T11" fmla="*/ 4 h 189"/>
              <a:gd name="T12" fmla="*/ 32 w 63"/>
              <a:gd name="T13" fmla="*/ 0 h 189"/>
              <a:gd name="T14" fmla="*/ 41 w 63"/>
              <a:gd name="T15" fmla="*/ 4 h 189"/>
              <a:gd name="T16" fmla="*/ 45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3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5" y="15"/>
                </a:moveTo>
                <a:cubicBezTo>
                  <a:pt x="45" y="19"/>
                  <a:pt x="43" y="23"/>
                  <a:pt x="41" y="27"/>
                </a:cubicBezTo>
                <a:cubicBezTo>
                  <a:pt x="38" y="30"/>
                  <a:pt x="35" y="32"/>
                  <a:pt x="32" y="32"/>
                </a:cubicBezTo>
                <a:cubicBezTo>
                  <a:pt x="28" y="32"/>
                  <a:pt x="25" y="30"/>
                  <a:pt x="23" y="27"/>
                </a:cubicBezTo>
                <a:cubicBezTo>
                  <a:pt x="20" y="23"/>
                  <a:pt x="19" y="19"/>
                  <a:pt x="19" y="15"/>
                </a:cubicBezTo>
                <a:cubicBezTo>
                  <a:pt x="19" y="11"/>
                  <a:pt x="20" y="7"/>
                  <a:pt x="22" y="4"/>
                </a:cubicBezTo>
                <a:cubicBezTo>
                  <a:pt x="25" y="1"/>
                  <a:pt x="28" y="0"/>
                  <a:pt x="32" y="0"/>
                </a:cubicBezTo>
                <a:cubicBezTo>
                  <a:pt x="35" y="0"/>
                  <a:pt x="38" y="1"/>
                  <a:pt x="41" y="4"/>
                </a:cubicBezTo>
                <a:cubicBezTo>
                  <a:pt x="43" y="7"/>
                  <a:pt x="45" y="11"/>
                  <a:pt x="45"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3"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ysClr val="window" lastClr="FFFFFF">
              <a:lumMod val="75000"/>
            </a:sys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62" name="Freeform 22"/>
          <p:cNvSpPr>
            <a:spLocks noEditPoints="1"/>
          </p:cNvSpPr>
          <p:nvPr/>
        </p:nvSpPr>
        <p:spPr bwMode="auto">
          <a:xfrm>
            <a:off x="1996786" y="3285660"/>
            <a:ext cx="171450" cy="390525"/>
          </a:xfrm>
          <a:custGeom>
            <a:avLst/>
            <a:gdLst>
              <a:gd name="T0" fmla="*/ 44 w 63"/>
              <a:gd name="T1" fmla="*/ 15 h 189"/>
              <a:gd name="T2" fmla="*/ 41 w 63"/>
              <a:gd name="T3" fmla="*/ 27 h 189"/>
              <a:gd name="T4" fmla="*/ 32 w 63"/>
              <a:gd name="T5" fmla="*/ 32 h 189"/>
              <a:gd name="T6" fmla="*/ 22 w 63"/>
              <a:gd name="T7" fmla="*/ 27 h 189"/>
              <a:gd name="T8" fmla="*/ 19 w 63"/>
              <a:gd name="T9" fmla="*/ 15 h 189"/>
              <a:gd name="T10" fmla="*/ 22 w 63"/>
              <a:gd name="T11" fmla="*/ 4 h 189"/>
              <a:gd name="T12" fmla="*/ 32 w 63"/>
              <a:gd name="T13" fmla="*/ 0 h 189"/>
              <a:gd name="T14" fmla="*/ 41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1" y="27"/>
                </a:cubicBezTo>
                <a:cubicBezTo>
                  <a:pt x="38" y="30"/>
                  <a:pt x="35" y="32"/>
                  <a:pt x="32" y="32"/>
                </a:cubicBezTo>
                <a:cubicBezTo>
                  <a:pt x="28" y="32"/>
                  <a:pt x="25" y="30"/>
                  <a:pt x="22" y="27"/>
                </a:cubicBezTo>
                <a:cubicBezTo>
                  <a:pt x="20" y="23"/>
                  <a:pt x="19" y="19"/>
                  <a:pt x="19" y="15"/>
                </a:cubicBezTo>
                <a:cubicBezTo>
                  <a:pt x="19" y="11"/>
                  <a:pt x="20" y="7"/>
                  <a:pt x="22" y="4"/>
                </a:cubicBezTo>
                <a:cubicBezTo>
                  <a:pt x="25" y="1"/>
                  <a:pt x="28" y="0"/>
                  <a:pt x="32" y="0"/>
                </a:cubicBezTo>
                <a:cubicBezTo>
                  <a:pt x="35" y="0"/>
                  <a:pt x="38" y="1"/>
                  <a:pt x="41"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2"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ysClr val="window" lastClr="FFFFFF">
              <a:lumMod val="75000"/>
            </a:sys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63" name="Freeform 23"/>
          <p:cNvSpPr>
            <a:spLocks noEditPoints="1"/>
          </p:cNvSpPr>
          <p:nvPr/>
        </p:nvSpPr>
        <p:spPr bwMode="auto">
          <a:xfrm>
            <a:off x="2566699" y="3285660"/>
            <a:ext cx="169862" cy="390525"/>
          </a:xfrm>
          <a:custGeom>
            <a:avLst/>
            <a:gdLst>
              <a:gd name="T0" fmla="*/ 44 w 63"/>
              <a:gd name="T1" fmla="*/ 15 h 189"/>
              <a:gd name="T2" fmla="*/ 41 w 63"/>
              <a:gd name="T3" fmla="*/ 27 h 189"/>
              <a:gd name="T4" fmla="*/ 31 w 63"/>
              <a:gd name="T5" fmla="*/ 32 h 189"/>
              <a:gd name="T6" fmla="*/ 22 w 63"/>
              <a:gd name="T7" fmla="*/ 27 h 189"/>
              <a:gd name="T8" fmla="*/ 19 w 63"/>
              <a:gd name="T9" fmla="*/ 15 h 189"/>
              <a:gd name="T10" fmla="*/ 22 w 63"/>
              <a:gd name="T11" fmla="*/ 4 h 189"/>
              <a:gd name="T12" fmla="*/ 31 w 63"/>
              <a:gd name="T13" fmla="*/ 0 h 189"/>
              <a:gd name="T14" fmla="*/ 41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3 w 63"/>
              <a:gd name="T33" fmla="*/ 181 h 189"/>
              <a:gd name="T34" fmla="*/ 33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1" y="27"/>
                </a:cubicBezTo>
                <a:cubicBezTo>
                  <a:pt x="38" y="30"/>
                  <a:pt x="35" y="32"/>
                  <a:pt x="31" y="32"/>
                </a:cubicBezTo>
                <a:cubicBezTo>
                  <a:pt x="28" y="32"/>
                  <a:pt x="25" y="30"/>
                  <a:pt x="22" y="27"/>
                </a:cubicBezTo>
                <a:cubicBezTo>
                  <a:pt x="20" y="23"/>
                  <a:pt x="19" y="19"/>
                  <a:pt x="19" y="15"/>
                </a:cubicBezTo>
                <a:cubicBezTo>
                  <a:pt x="19" y="11"/>
                  <a:pt x="20" y="7"/>
                  <a:pt x="22" y="4"/>
                </a:cubicBezTo>
                <a:cubicBezTo>
                  <a:pt x="25" y="1"/>
                  <a:pt x="28" y="0"/>
                  <a:pt x="31" y="0"/>
                </a:cubicBezTo>
                <a:cubicBezTo>
                  <a:pt x="35" y="0"/>
                  <a:pt x="38" y="1"/>
                  <a:pt x="41"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3" y="186"/>
                  <a:pt x="33" y="181"/>
                </a:cubicBezTo>
                <a:cubicBezTo>
                  <a:pt x="33" y="107"/>
                  <a:pt x="33" y="107"/>
                  <a:pt x="33" y="107"/>
                </a:cubicBezTo>
                <a:cubicBezTo>
                  <a:pt x="30" y="107"/>
                  <a:pt x="30" y="107"/>
                  <a:pt x="30" y="107"/>
                </a:cubicBezTo>
                <a:cubicBezTo>
                  <a:pt x="30" y="181"/>
                  <a:pt x="30" y="181"/>
                  <a:pt x="30" y="181"/>
                </a:cubicBezTo>
                <a:cubicBezTo>
                  <a:pt x="30"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7" y="33"/>
                  <a:pt x="63" y="38"/>
                  <a:pt x="63" y="48"/>
                </a:cubicBezTo>
                <a:lnTo>
                  <a:pt x="63" y="108"/>
                </a:lnTo>
                <a:close/>
              </a:path>
            </a:pathLst>
          </a:custGeom>
          <a:solidFill>
            <a:sysClr val="window" lastClr="FFFFFF">
              <a:lumMod val="75000"/>
            </a:sys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64" name="Freeform 24"/>
          <p:cNvSpPr>
            <a:spLocks noEditPoints="1"/>
          </p:cNvSpPr>
          <p:nvPr/>
        </p:nvSpPr>
        <p:spPr bwMode="auto">
          <a:xfrm>
            <a:off x="3154074" y="3285660"/>
            <a:ext cx="171450" cy="390525"/>
          </a:xfrm>
          <a:custGeom>
            <a:avLst/>
            <a:gdLst>
              <a:gd name="T0" fmla="*/ 44 w 63"/>
              <a:gd name="T1" fmla="*/ 15 h 189"/>
              <a:gd name="T2" fmla="*/ 40 w 63"/>
              <a:gd name="T3" fmla="*/ 27 h 189"/>
              <a:gd name="T4" fmla="*/ 31 w 63"/>
              <a:gd name="T5" fmla="*/ 32 h 189"/>
              <a:gd name="T6" fmla="*/ 22 w 63"/>
              <a:gd name="T7" fmla="*/ 27 h 189"/>
              <a:gd name="T8" fmla="*/ 18 w 63"/>
              <a:gd name="T9" fmla="*/ 15 h 189"/>
              <a:gd name="T10" fmla="*/ 22 w 63"/>
              <a:gd name="T11" fmla="*/ 4 h 189"/>
              <a:gd name="T12" fmla="*/ 31 w 63"/>
              <a:gd name="T13" fmla="*/ 0 h 189"/>
              <a:gd name="T14" fmla="*/ 40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3 w 63"/>
              <a:gd name="T33" fmla="*/ 181 h 189"/>
              <a:gd name="T34" fmla="*/ 33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6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0" y="27"/>
                </a:cubicBezTo>
                <a:cubicBezTo>
                  <a:pt x="38" y="30"/>
                  <a:pt x="35" y="32"/>
                  <a:pt x="31" y="32"/>
                </a:cubicBezTo>
                <a:cubicBezTo>
                  <a:pt x="28" y="32"/>
                  <a:pt x="25" y="30"/>
                  <a:pt x="22" y="27"/>
                </a:cubicBezTo>
                <a:cubicBezTo>
                  <a:pt x="20" y="23"/>
                  <a:pt x="18" y="19"/>
                  <a:pt x="18" y="15"/>
                </a:cubicBezTo>
                <a:cubicBezTo>
                  <a:pt x="18" y="11"/>
                  <a:pt x="20" y="7"/>
                  <a:pt x="22" y="4"/>
                </a:cubicBezTo>
                <a:cubicBezTo>
                  <a:pt x="25" y="1"/>
                  <a:pt x="28" y="0"/>
                  <a:pt x="31" y="0"/>
                </a:cubicBezTo>
                <a:cubicBezTo>
                  <a:pt x="35" y="0"/>
                  <a:pt x="38" y="1"/>
                  <a:pt x="40"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3" y="186"/>
                  <a:pt x="33" y="181"/>
                </a:cubicBezTo>
                <a:cubicBezTo>
                  <a:pt x="33" y="107"/>
                  <a:pt x="33" y="107"/>
                  <a:pt x="33" y="107"/>
                </a:cubicBezTo>
                <a:cubicBezTo>
                  <a:pt x="30" y="107"/>
                  <a:pt x="30" y="107"/>
                  <a:pt x="30" y="107"/>
                </a:cubicBezTo>
                <a:cubicBezTo>
                  <a:pt x="30" y="181"/>
                  <a:pt x="30" y="181"/>
                  <a:pt x="30" y="181"/>
                </a:cubicBezTo>
                <a:cubicBezTo>
                  <a:pt x="30"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6" y="33"/>
                </a:cubicBezTo>
                <a:cubicBezTo>
                  <a:pt x="47" y="33"/>
                  <a:pt x="47" y="33"/>
                  <a:pt x="47" y="33"/>
                </a:cubicBezTo>
                <a:cubicBezTo>
                  <a:pt x="57" y="33"/>
                  <a:pt x="63" y="38"/>
                  <a:pt x="63" y="48"/>
                </a:cubicBezTo>
                <a:lnTo>
                  <a:pt x="63" y="108"/>
                </a:lnTo>
                <a:close/>
              </a:path>
            </a:pathLst>
          </a:custGeom>
          <a:solidFill>
            <a:sysClr val="window" lastClr="FFFFFF">
              <a:lumMod val="75000"/>
            </a:sys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sp>
        <p:nvSpPr>
          <p:cNvPr id="65" name="Freeform 25"/>
          <p:cNvSpPr>
            <a:spLocks noEditPoints="1"/>
          </p:cNvSpPr>
          <p:nvPr/>
        </p:nvSpPr>
        <p:spPr bwMode="auto">
          <a:xfrm>
            <a:off x="3738274" y="3285660"/>
            <a:ext cx="171450" cy="390525"/>
          </a:xfrm>
          <a:custGeom>
            <a:avLst/>
            <a:gdLst>
              <a:gd name="T0" fmla="*/ 45 w 63"/>
              <a:gd name="T1" fmla="*/ 15 h 189"/>
              <a:gd name="T2" fmla="*/ 41 w 63"/>
              <a:gd name="T3" fmla="*/ 27 h 189"/>
              <a:gd name="T4" fmla="*/ 32 w 63"/>
              <a:gd name="T5" fmla="*/ 32 h 189"/>
              <a:gd name="T6" fmla="*/ 22 w 63"/>
              <a:gd name="T7" fmla="*/ 27 h 189"/>
              <a:gd name="T8" fmla="*/ 19 w 63"/>
              <a:gd name="T9" fmla="*/ 15 h 189"/>
              <a:gd name="T10" fmla="*/ 22 w 63"/>
              <a:gd name="T11" fmla="*/ 4 h 189"/>
              <a:gd name="T12" fmla="*/ 32 w 63"/>
              <a:gd name="T13" fmla="*/ 0 h 189"/>
              <a:gd name="T14" fmla="*/ 41 w 63"/>
              <a:gd name="T15" fmla="*/ 4 h 189"/>
              <a:gd name="T16" fmla="*/ 45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5" y="15"/>
                </a:moveTo>
                <a:cubicBezTo>
                  <a:pt x="45" y="19"/>
                  <a:pt x="43" y="23"/>
                  <a:pt x="41" y="27"/>
                </a:cubicBezTo>
                <a:cubicBezTo>
                  <a:pt x="38" y="30"/>
                  <a:pt x="35" y="32"/>
                  <a:pt x="32" y="32"/>
                </a:cubicBezTo>
                <a:cubicBezTo>
                  <a:pt x="28" y="32"/>
                  <a:pt x="25" y="30"/>
                  <a:pt x="22" y="27"/>
                </a:cubicBezTo>
                <a:cubicBezTo>
                  <a:pt x="20" y="23"/>
                  <a:pt x="19" y="19"/>
                  <a:pt x="19" y="15"/>
                </a:cubicBezTo>
                <a:cubicBezTo>
                  <a:pt x="19" y="11"/>
                  <a:pt x="20" y="7"/>
                  <a:pt x="22" y="4"/>
                </a:cubicBezTo>
                <a:cubicBezTo>
                  <a:pt x="25" y="1"/>
                  <a:pt x="28" y="0"/>
                  <a:pt x="32" y="0"/>
                </a:cubicBezTo>
                <a:cubicBezTo>
                  <a:pt x="35" y="0"/>
                  <a:pt x="38" y="1"/>
                  <a:pt x="41" y="4"/>
                </a:cubicBezTo>
                <a:cubicBezTo>
                  <a:pt x="43" y="7"/>
                  <a:pt x="45" y="11"/>
                  <a:pt x="45"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2"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ysClr val="window" lastClr="FFFFFF">
              <a:lumMod val="75000"/>
            </a:sysClr>
          </a:solidFill>
          <a:ln>
            <a:noFill/>
          </a:ln>
        </p:spPr>
        <p:txBody>
          <a:bodyPr/>
          <a:lstStyle/>
          <a:p>
            <a:pPr eaLnBrk="1" fontAlgn="auto" hangingPunct="1">
              <a:spcBef>
                <a:spcPts val="0"/>
              </a:spcBef>
              <a:spcAft>
                <a:spcPts val="0"/>
              </a:spcAft>
              <a:defRPr/>
            </a:pPr>
            <a:endParaRPr lang="en-US" kern="0">
              <a:solidFill>
                <a:prstClr val="black"/>
              </a:solidFill>
              <a:latin typeface="+mn-lt"/>
            </a:endParaRPr>
          </a:p>
        </p:txBody>
      </p:sp>
      <p:grpSp>
        <p:nvGrpSpPr>
          <p:cNvPr id="39" name="组合 39"/>
          <p:cNvGrpSpPr>
            <a:grpSpLocks/>
          </p:cNvGrpSpPr>
          <p:nvPr/>
        </p:nvGrpSpPr>
        <p:grpSpPr bwMode="auto">
          <a:xfrm>
            <a:off x="5462348" y="3161878"/>
            <a:ext cx="6549409" cy="3311124"/>
            <a:chOff x="2089374" y="2583465"/>
            <a:chExt cx="5485374" cy="2188586"/>
          </a:xfrm>
        </p:grpSpPr>
        <p:cxnSp>
          <p:nvCxnSpPr>
            <p:cNvPr id="40" name="直接连接符 40"/>
            <p:cNvCxnSpPr>
              <a:cxnSpLocks noChangeShapeType="1"/>
            </p:cNvCxnSpPr>
            <p:nvPr/>
          </p:nvCxnSpPr>
          <p:spPr bwMode="auto">
            <a:xfrm>
              <a:off x="2131780" y="2995364"/>
              <a:ext cx="4410198" cy="1130"/>
            </a:xfrm>
            <a:prstGeom prst="line">
              <a:avLst/>
            </a:prstGeom>
            <a:noFill/>
            <a:ln w="19050" algn="ctr">
              <a:solidFill>
                <a:srgbClr val="0070C0"/>
              </a:solidFill>
              <a:miter lim="800000"/>
              <a:headEnd/>
              <a:tailEnd/>
            </a:ln>
          </p:spPr>
        </p:cxnSp>
        <p:cxnSp>
          <p:nvCxnSpPr>
            <p:cNvPr id="41" name="直接连接符 41"/>
            <p:cNvCxnSpPr>
              <a:cxnSpLocks noChangeShapeType="1"/>
            </p:cNvCxnSpPr>
            <p:nvPr/>
          </p:nvCxnSpPr>
          <p:spPr bwMode="auto">
            <a:xfrm>
              <a:off x="2131780" y="3635972"/>
              <a:ext cx="4452604" cy="1130"/>
            </a:xfrm>
            <a:prstGeom prst="line">
              <a:avLst/>
            </a:prstGeom>
            <a:noFill/>
            <a:ln w="19050" algn="ctr">
              <a:solidFill>
                <a:srgbClr val="0070C0"/>
              </a:solidFill>
              <a:miter lim="800000"/>
              <a:headEnd/>
              <a:tailEnd/>
            </a:ln>
          </p:spPr>
        </p:cxnSp>
        <p:cxnSp>
          <p:nvCxnSpPr>
            <p:cNvPr id="43" name="直接连接符 42"/>
            <p:cNvCxnSpPr>
              <a:cxnSpLocks noChangeShapeType="1"/>
            </p:cNvCxnSpPr>
            <p:nvPr/>
          </p:nvCxnSpPr>
          <p:spPr bwMode="auto">
            <a:xfrm>
              <a:off x="2131780" y="4218928"/>
              <a:ext cx="4404545" cy="1130"/>
            </a:xfrm>
            <a:prstGeom prst="line">
              <a:avLst/>
            </a:prstGeom>
            <a:noFill/>
            <a:ln w="19050" algn="ctr">
              <a:solidFill>
                <a:srgbClr val="0070C0"/>
              </a:solidFill>
              <a:miter lim="800000"/>
              <a:headEnd/>
              <a:tailEnd/>
            </a:ln>
          </p:spPr>
        </p:cxnSp>
        <p:sp>
          <p:nvSpPr>
            <p:cNvPr id="44" name="TextBox 36"/>
            <p:cNvSpPr txBox="1"/>
            <p:nvPr/>
          </p:nvSpPr>
          <p:spPr>
            <a:xfrm>
              <a:off x="3742907" y="2583465"/>
              <a:ext cx="3687562" cy="380477"/>
            </a:xfrm>
            <a:prstGeom prst="rect">
              <a:avLst/>
            </a:prstGeom>
            <a:noFill/>
          </p:spPr>
          <p:txBody>
            <a:bodyPr>
              <a:spAutoFit/>
            </a:bodyPr>
            <a:lstStyle/>
            <a:p>
              <a:pPr eaLnBrk="1" fontAlgn="auto" hangingPunct="1">
                <a:spcBef>
                  <a:spcPts val="0"/>
                </a:spcBef>
                <a:spcAft>
                  <a:spcPts val="0"/>
                </a:spcAft>
                <a:defRPr/>
              </a:pPr>
              <a:r>
                <a:rPr lang="zh-CN" altLang="en-US" sz="1400" b="1" dirty="0">
                  <a:solidFill>
                    <a:srgbClr val="1A2E53"/>
                  </a:solidFill>
                  <a:latin typeface="微软雅黑" panose="020B0503020204020204" pitchFamily="34" charset="-122"/>
                  <a:ea typeface="微软雅黑" panose="020B0503020204020204" pitchFamily="34" charset="-122"/>
                </a:rPr>
                <a:t>从高到低设置首席师、资深师、高级师、主任师、主管师、设计师、助理师、技术员等八个职级。</a:t>
              </a:r>
            </a:p>
          </p:txBody>
        </p:sp>
        <p:sp>
          <p:nvSpPr>
            <p:cNvPr id="45" name="TextBox 37"/>
            <p:cNvSpPr txBox="1"/>
            <p:nvPr/>
          </p:nvSpPr>
          <p:spPr>
            <a:xfrm>
              <a:off x="3742907" y="3175344"/>
              <a:ext cx="3831841" cy="392497"/>
            </a:xfrm>
            <a:prstGeom prst="rect">
              <a:avLst/>
            </a:prstGeom>
            <a:noFill/>
          </p:spPr>
          <p:txBody>
            <a:bodyPr>
              <a:spAutoFit/>
            </a:bodyPr>
            <a:lstStyle/>
            <a:p>
              <a:pPr eaLnBrk="1" fontAlgn="auto" hangingPunct="1">
                <a:spcBef>
                  <a:spcPts val="0"/>
                </a:spcBef>
                <a:spcAft>
                  <a:spcPts val="0"/>
                </a:spcAft>
                <a:defRPr/>
              </a:pPr>
              <a:r>
                <a:rPr lang="zh-CN" altLang="en-US" sz="1400" b="1" dirty="0">
                  <a:solidFill>
                    <a:srgbClr val="1A2E53"/>
                  </a:solidFill>
                  <a:latin typeface="微软雅黑" panose="020B0503020204020204" pitchFamily="34" charset="-122"/>
                  <a:ea typeface="微软雅黑" panose="020B0503020204020204" pitchFamily="34" charset="-122"/>
                </a:rPr>
                <a:t>从高到低设置高级业务主管、业务主管、业务主办、业务助理、业务员等五个职级。</a:t>
              </a:r>
              <a:endParaRPr lang="en-US" altLang="zh-CN" sz="1400" b="1" dirty="0">
                <a:solidFill>
                  <a:srgbClr val="1A2E53"/>
                </a:solidFill>
                <a:latin typeface="微软雅黑" panose="020B0503020204020204" pitchFamily="34" charset="-122"/>
                <a:ea typeface="微软雅黑" panose="020B0503020204020204" pitchFamily="34" charset="-122"/>
              </a:endParaRPr>
            </a:p>
          </p:txBody>
        </p:sp>
        <p:sp>
          <p:nvSpPr>
            <p:cNvPr id="46" name="TextBox 38"/>
            <p:cNvSpPr txBox="1"/>
            <p:nvPr/>
          </p:nvSpPr>
          <p:spPr>
            <a:xfrm>
              <a:off x="3742907" y="3699281"/>
              <a:ext cx="3568340" cy="537144"/>
            </a:xfrm>
            <a:prstGeom prst="rect">
              <a:avLst/>
            </a:prstGeom>
            <a:noFill/>
          </p:spPr>
          <p:txBody>
            <a:bodyPr wrap="square">
              <a:spAutoFit/>
            </a:bodyPr>
            <a:lstStyle/>
            <a:p>
              <a:pPr>
                <a:defRPr/>
              </a:pPr>
              <a:r>
                <a:rPr lang="zh-CN" altLang="en-US" sz="1400" b="1" dirty="0">
                  <a:solidFill>
                    <a:srgbClr val="1A2E53"/>
                  </a:solidFill>
                  <a:latin typeface="微软雅黑" panose="020B0503020204020204" pitchFamily="34" charset="-122"/>
                  <a:ea typeface="微软雅黑" panose="020B0503020204020204" pitchFamily="34" charset="-122"/>
                </a:rPr>
                <a:t>从高到低设置三级技师、二级技师、一级技师、四级技工、三级技工、二级技工、一级技工、四级工、三级工、二级工、一级工等职级。</a:t>
              </a:r>
            </a:p>
          </p:txBody>
        </p:sp>
        <p:sp>
          <p:nvSpPr>
            <p:cNvPr id="47" name="TextBox 39"/>
            <p:cNvSpPr txBox="1"/>
            <p:nvPr/>
          </p:nvSpPr>
          <p:spPr>
            <a:xfrm>
              <a:off x="3742907" y="4541170"/>
              <a:ext cx="3565916" cy="230881"/>
            </a:xfrm>
            <a:prstGeom prst="rect">
              <a:avLst/>
            </a:prstGeom>
            <a:noFill/>
          </p:spPr>
          <p:txBody>
            <a:bodyPr>
              <a:spAutoFit/>
            </a:bodyPr>
            <a:lstStyle/>
            <a:p>
              <a:pPr eaLnBrk="1" fontAlgn="auto" hangingPunct="1">
                <a:spcBef>
                  <a:spcPts val="0"/>
                </a:spcBef>
                <a:spcAft>
                  <a:spcPts val="0"/>
                </a:spcAft>
                <a:defRPr/>
              </a:pPr>
              <a:endParaRPr lang="en-US" altLang="zh-CN" sz="1400" kern="0" dirty="0">
                <a:solidFill>
                  <a:schemeClr val="bg1"/>
                </a:solidFill>
                <a:latin typeface="微软雅黑" pitchFamily="34" charset="-122"/>
                <a:ea typeface="微软雅黑" pitchFamily="34" charset="-122"/>
              </a:endParaRPr>
            </a:p>
          </p:txBody>
        </p:sp>
        <p:sp>
          <p:nvSpPr>
            <p:cNvPr id="69" name="圆角矩形 68"/>
            <p:cNvSpPr/>
            <p:nvPr/>
          </p:nvSpPr>
          <p:spPr>
            <a:xfrm>
              <a:off x="2089374" y="2592536"/>
              <a:ext cx="1653533" cy="405195"/>
            </a:xfrm>
            <a:prstGeom prst="roundRect">
              <a:avLst/>
            </a:prstGeom>
            <a:solidFill>
              <a:srgbClr val="4BACC6">
                <a:lumMod val="50000"/>
              </a:srgbClr>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CN" altLang="en-US" sz="1600" b="1" kern="0" dirty="0">
                  <a:solidFill>
                    <a:prstClr val="white"/>
                  </a:solidFill>
                  <a:latin typeface="微软雅黑" pitchFamily="34" charset="-122"/>
                  <a:ea typeface="微软雅黑" pitchFamily="34" charset="-122"/>
                </a:rPr>
                <a:t>专业技术类岗位</a:t>
              </a:r>
            </a:p>
          </p:txBody>
        </p:sp>
        <p:sp>
          <p:nvSpPr>
            <p:cNvPr id="70" name="圆角矩形 69"/>
            <p:cNvSpPr/>
            <p:nvPr/>
          </p:nvSpPr>
          <p:spPr>
            <a:xfrm>
              <a:off x="2089374" y="3229767"/>
              <a:ext cx="1653533" cy="407504"/>
            </a:xfrm>
            <a:prstGeom prst="roundRect">
              <a:avLst/>
            </a:prstGeom>
            <a:solidFill>
              <a:srgbClr val="4BACC6">
                <a:lumMod val="50000"/>
              </a:srgbClr>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CN" altLang="en-US" sz="1600" b="1" kern="0" dirty="0">
                  <a:solidFill>
                    <a:prstClr val="white"/>
                  </a:solidFill>
                  <a:latin typeface="微软雅黑" pitchFamily="34" charset="-122"/>
                  <a:ea typeface="微软雅黑" pitchFamily="34" charset="-122"/>
                </a:rPr>
                <a:t>一般管理类岗位</a:t>
              </a:r>
            </a:p>
          </p:txBody>
        </p:sp>
        <p:sp>
          <p:nvSpPr>
            <p:cNvPr id="71" name="圆角矩形 70"/>
            <p:cNvSpPr/>
            <p:nvPr/>
          </p:nvSpPr>
          <p:spPr>
            <a:xfrm>
              <a:off x="2089374" y="3805814"/>
              <a:ext cx="1653533" cy="406350"/>
            </a:xfrm>
            <a:prstGeom prst="roundRect">
              <a:avLst/>
            </a:prstGeom>
            <a:solidFill>
              <a:srgbClr val="4BACC6">
                <a:lumMod val="50000"/>
              </a:srgbClr>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CN" altLang="en-US" sz="1600" b="1" kern="0" dirty="0">
                  <a:solidFill>
                    <a:prstClr val="white"/>
                  </a:solidFill>
                  <a:latin typeface="微软雅黑" pitchFamily="34" charset="-122"/>
                  <a:ea typeface="微软雅黑" pitchFamily="34" charset="-122"/>
                </a:rPr>
                <a:t>生产操作服务类岗</a:t>
              </a:r>
            </a:p>
          </p:txBody>
        </p:sp>
      </p:grpSp>
      <p:sp>
        <p:nvSpPr>
          <p:cNvPr id="38" name="灯片编号占位符 1"/>
          <p:cNvSpPr>
            <a:spLocks noGrp="1"/>
          </p:cNvSpPr>
          <p:nvPr>
            <p:ph type="sldNum" sz="quarter" idx="12"/>
          </p:nvPr>
        </p:nvSpPr>
        <p:spPr>
          <a:xfrm>
            <a:off x="10490413" y="6546325"/>
            <a:ext cx="1152525" cy="365125"/>
          </a:xfrm>
        </p:spPr>
        <p:txBody>
          <a:bodyPr/>
          <a:lstStyle/>
          <a:p>
            <a:pPr>
              <a:defRPr/>
            </a:pPr>
            <a:fld id="{6C2FEE30-4F50-416F-8459-9A14D1C5B75E}" type="slidenum">
              <a:rPr lang="zh-CN" altLang="en-US">
                <a:solidFill>
                  <a:prstClr val="black">
                    <a:tint val="75000"/>
                  </a:prstClr>
                </a:solidFill>
              </a:rPr>
              <a:pPr>
                <a:defRPr/>
              </a:pPr>
              <a:t>12</a:t>
            </a:fld>
            <a:endParaRPr lang="zh-CN" altLang="en-US" dirty="0">
              <a:solidFill>
                <a:prstClr val="black">
                  <a:tint val="75000"/>
                </a:prstClr>
              </a:solidFill>
            </a:endParaRPr>
          </a:p>
        </p:txBody>
      </p:sp>
    </p:spTree>
    <p:extLst>
      <p:ext uri="{BB962C8B-B14F-4D97-AF65-F5344CB8AC3E}">
        <p14:creationId xmlns:p14="http://schemas.microsoft.com/office/powerpoint/2010/main" val="2480363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QQ截图20160831154924.jpg"/>
          <p:cNvPicPr>
            <a:picLocks noChangeAspect="1"/>
          </p:cNvPicPr>
          <p:nvPr/>
        </p:nvPicPr>
        <p:blipFill>
          <a:blip r:embed="rId2"/>
          <a:stretch>
            <a:fillRect/>
          </a:stretch>
        </p:blipFill>
        <p:spPr>
          <a:xfrm>
            <a:off x="62753"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13</a:t>
            </a:fld>
            <a:endParaRPr lang="zh-CN" altLang="en-US" dirty="0">
              <a:solidFill>
                <a:prstClr val="black">
                  <a:tint val="75000"/>
                </a:prstClr>
              </a:solidFill>
            </a:endParaRPr>
          </a:p>
        </p:txBody>
      </p:sp>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1" name="TextBox 16"/>
          <p:cNvSpPr txBox="1">
            <a:spLocks noChangeArrowheads="1"/>
          </p:cNvSpPr>
          <p:nvPr/>
        </p:nvSpPr>
        <p:spPr bwMode="auto">
          <a:xfrm>
            <a:off x="1907949" y="1049339"/>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职业发展模式</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
        <p:nvSpPr>
          <p:cNvPr id="51" name="椭圆 50"/>
          <p:cNvSpPr/>
          <p:nvPr/>
        </p:nvSpPr>
        <p:spPr>
          <a:xfrm>
            <a:off x="8667815" y="944615"/>
            <a:ext cx="760029" cy="760029"/>
          </a:xfrm>
          <a:prstGeom prst="ellipse">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TextBox 193"/>
          <p:cNvSpPr txBox="1"/>
          <p:nvPr/>
        </p:nvSpPr>
        <p:spPr>
          <a:xfrm flipH="1">
            <a:off x="446319" y="4997242"/>
            <a:ext cx="4828207" cy="830997"/>
          </a:xfrm>
          <a:prstGeom prst="rect">
            <a:avLst/>
          </a:prstGeom>
          <a:noFill/>
        </p:spPr>
        <p:txBody>
          <a:bodyPr wrap="square" lIns="0" tIns="0" rIns="0" bIns="0" rtlCol="0" anchor="t">
            <a:spAutoFit/>
          </a:bodyPr>
          <a:lstStyle/>
          <a:p>
            <a:pPr marL="285750" indent="-285750">
              <a:lnSpc>
                <a:spcPct val="150000"/>
              </a:lnSpc>
              <a:spcBef>
                <a:spcPct val="20000"/>
              </a:spcBef>
              <a:buFont typeface="Wingdings" pitchFamily="2" charset="2"/>
              <a:buChar char="p"/>
              <a:defRPr/>
            </a:pPr>
            <a:r>
              <a:rPr lang="zh-CN" altLang="en-US" b="1" dirty="0">
                <a:solidFill>
                  <a:srgbClr val="1A2E53"/>
                </a:solidFill>
                <a:latin typeface="微软雅黑"/>
                <a:ea typeface="微软雅黑"/>
              </a:rPr>
              <a:t>如果你对民品产业感兴趣，可以加入民品产业创新创</a:t>
            </a:r>
            <a:r>
              <a:rPr lang="zh-CN" altLang="en-US" b="1" dirty="0" smtClean="0">
                <a:solidFill>
                  <a:srgbClr val="1A2E53"/>
                </a:solidFill>
                <a:latin typeface="微软雅黑"/>
                <a:ea typeface="微软雅黑"/>
              </a:rPr>
              <a:t>业</a:t>
            </a:r>
            <a:endParaRPr lang="zh-CN" altLang="en-US" b="1" dirty="0">
              <a:solidFill>
                <a:srgbClr val="1A2E53"/>
              </a:solidFill>
              <a:latin typeface="微软雅黑"/>
              <a:ea typeface="微软雅黑"/>
            </a:endParaRPr>
          </a:p>
        </p:txBody>
      </p:sp>
      <p:sp>
        <p:nvSpPr>
          <p:cNvPr id="88" name="TextBox 193"/>
          <p:cNvSpPr txBox="1"/>
          <p:nvPr/>
        </p:nvSpPr>
        <p:spPr>
          <a:xfrm flipH="1">
            <a:off x="446319" y="3965509"/>
            <a:ext cx="4716694" cy="830997"/>
          </a:xfrm>
          <a:prstGeom prst="rect">
            <a:avLst/>
          </a:prstGeom>
          <a:noFill/>
        </p:spPr>
        <p:txBody>
          <a:bodyPr wrap="square" lIns="0" tIns="0" rIns="0" bIns="0" rtlCol="0" anchor="t">
            <a:spAutoFit/>
          </a:bodyPr>
          <a:lstStyle/>
          <a:p>
            <a:pPr marL="285750" indent="-285750">
              <a:lnSpc>
                <a:spcPct val="150000"/>
              </a:lnSpc>
              <a:spcBef>
                <a:spcPct val="20000"/>
              </a:spcBef>
              <a:buFont typeface="Wingdings" pitchFamily="2" charset="2"/>
              <a:buChar char="p"/>
              <a:defRPr/>
            </a:pPr>
            <a:r>
              <a:rPr lang="zh-CN" altLang="en-US" b="1" dirty="0">
                <a:solidFill>
                  <a:srgbClr val="1A2E53"/>
                </a:solidFill>
                <a:latin typeface="微软雅黑"/>
                <a:ea typeface="微软雅黑"/>
              </a:rPr>
              <a:t>如果你对技术创</a:t>
            </a:r>
            <a:r>
              <a:rPr lang="zh-CN" altLang="en-US" b="1" dirty="0" smtClean="0">
                <a:solidFill>
                  <a:srgbClr val="1A2E53"/>
                </a:solidFill>
                <a:latin typeface="微软雅黑"/>
                <a:ea typeface="微软雅黑"/>
              </a:rPr>
              <a:t>新感</a:t>
            </a:r>
            <a:r>
              <a:rPr lang="zh-CN" altLang="en-US" b="1" dirty="0">
                <a:solidFill>
                  <a:srgbClr val="1A2E53"/>
                </a:solidFill>
                <a:latin typeface="微软雅黑"/>
                <a:ea typeface="微软雅黑"/>
              </a:rPr>
              <a:t>兴趣，可以进入创新特区组建项目团</a:t>
            </a:r>
            <a:r>
              <a:rPr lang="zh-CN" altLang="en-US" b="1" dirty="0" smtClean="0">
                <a:solidFill>
                  <a:srgbClr val="1A2E53"/>
                </a:solidFill>
                <a:latin typeface="微软雅黑"/>
                <a:ea typeface="微软雅黑"/>
              </a:rPr>
              <a:t>队</a:t>
            </a:r>
            <a:endParaRPr lang="zh-CN" altLang="en-US" b="1" dirty="0">
              <a:solidFill>
                <a:srgbClr val="1A2E53"/>
              </a:solidFill>
              <a:latin typeface="微软雅黑"/>
              <a:ea typeface="微软雅黑"/>
            </a:endParaRPr>
          </a:p>
        </p:txBody>
      </p:sp>
      <p:sp>
        <p:nvSpPr>
          <p:cNvPr id="20" name="TextBox 193"/>
          <p:cNvSpPr txBox="1"/>
          <p:nvPr/>
        </p:nvSpPr>
        <p:spPr>
          <a:xfrm flipH="1">
            <a:off x="446319" y="2985535"/>
            <a:ext cx="4716695" cy="830997"/>
          </a:xfrm>
          <a:prstGeom prst="rect">
            <a:avLst/>
          </a:prstGeom>
          <a:noFill/>
        </p:spPr>
        <p:txBody>
          <a:bodyPr wrap="square" lIns="0" tIns="0" rIns="0" bIns="0" rtlCol="0" anchor="t">
            <a:spAutoFit/>
          </a:bodyPr>
          <a:lstStyle/>
          <a:p>
            <a:pPr marL="285750" indent="-285750">
              <a:lnSpc>
                <a:spcPct val="150000"/>
              </a:lnSpc>
              <a:spcBef>
                <a:spcPct val="20000"/>
              </a:spcBef>
              <a:buFont typeface="Wingdings" pitchFamily="2" charset="2"/>
              <a:buChar char="p"/>
              <a:defRPr/>
            </a:pPr>
            <a:r>
              <a:rPr lang="zh-CN" altLang="en-US" b="1" dirty="0" smtClean="0">
                <a:solidFill>
                  <a:srgbClr val="1A2E53"/>
                </a:solidFill>
                <a:latin typeface="微软雅黑"/>
                <a:ea typeface="微软雅黑"/>
              </a:rPr>
              <a:t>如果你对军工产品研发感兴趣，可以选择从事军品研制工作</a:t>
            </a:r>
            <a:endParaRPr lang="en-US" altLang="zh-CN" b="1" dirty="0" smtClean="0">
              <a:solidFill>
                <a:srgbClr val="1A2E53"/>
              </a:solidFill>
              <a:latin typeface="微软雅黑"/>
              <a:ea typeface="微软雅黑"/>
            </a:endParaRPr>
          </a:p>
        </p:txBody>
      </p:sp>
      <p:sp>
        <p:nvSpPr>
          <p:cNvPr id="21" name="矩形 47"/>
          <p:cNvSpPr>
            <a:spLocks noChangeArrowheads="1"/>
          </p:cNvSpPr>
          <p:nvPr/>
        </p:nvSpPr>
        <p:spPr bwMode="auto">
          <a:xfrm>
            <a:off x="446318" y="1704644"/>
            <a:ext cx="4716695" cy="923322"/>
          </a:xfrm>
          <a:prstGeom prst="rect">
            <a:avLst/>
          </a:prstGeom>
          <a:noFill/>
          <a:ln w="9525">
            <a:noFill/>
            <a:miter lim="800000"/>
            <a:headEnd/>
            <a:tailEnd/>
          </a:ln>
        </p:spPr>
        <p:txBody>
          <a:bodyPr wrap="square" lIns="91431" tIns="45716" rIns="91431" bIns="45716">
            <a:spAutoFit/>
          </a:bodyPr>
          <a:lstStyle/>
          <a:p>
            <a:pPr>
              <a:spcBef>
                <a:spcPct val="20000"/>
              </a:spcBef>
              <a:defRPr/>
            </a:pPr>
            <a:r>
              <a:rPr lang="en-US" altLang="zh-CN" b="1" i="1" dirty="0">
                <a:solidFill>
                  <a:srgbClr val="1A2E53"/>
                </a:solidFill>
                <a:latin typeface="微软雅黑"/>
                <a:ea typeface="微软雅黑"/>
                <a:sym typeface="方正兰亭黑_GBK"/>
              </a:rPr>
              <a:t>&gt;&gt;&gt;</a:t>
            </a:r>
            <a:r>
              <a:rPr lang="zh-CN" altLang="en-US" b="1" i="1" dirty="0">
                <a:solidFill>
                  <a:srgbClr val="1A2E53"/>
                </a:solidFill>
                <a:latin typeface="微软雅黑"/>
                <a:ea typeface="微软雅黑"/>
                <a:sym typeface="方正兰亭黑_GBK"/>
              </a:rPr>
              <a:t>十四所有多样的职业发展模式，各种模式间可以互相转换，你能够根据兴趣选择相应的职业发展模式</a:t>
            </a:r>
            <a:endParaRPr lang="en-US" altLang="zh-CN" b="1" i="1" dirty="0">
              <a:solidFill>
                <a:srgbClr val="1A2E53"/>
              </a:solidFill>
              <a:latin typeface="微软雅黑"/>
              <a:ea typeface="微软雅黑"/>
              <a:sym typeface="方正兰亭黑_GBK"/>
            </a:endParaRPr>
          </a:p>
        </p:txBody>
      </p:sp>
      <p:sp>
        <p:nvSpPr>
          <p:cNvPr id="229" name="自选图形 6"/>
          <p:cNvSpPr>
            <a:spLocks noChangeArrowheads="1"/>
          </p:cNvSpPr>
          <p:nvPr/>
        </p:nvSpPr>
        <p:spPr bwMode="gray">
          <a:xfrm rot="308465">
            <a:off x="8901927" y="2012075"/>
            <a:ext cx="1590675" cy="1701800"/>
          </a:xfrm>
          <a:custGeom>
            <a:avLst/>
            <a:gdLst>
              <a:gd name="G0" fmla="+- 61148 0 0"/>
              <a:gd name="G1" fmla="+- -5891861 0 0"/>
              <a:gd name="G2" fmla="+- 61148 0 -5891861"/>
              <a:gd name="G3" fmla="+- 10800 0 0"/>
              <a:gd name="G4" fmla="+- 0 0 61148"/>
              <a:gd name="T0" fmla="*/ 360 256 1"/>
              <a:gd name="T1" fmla="*/ 0 256 1"/>
              <a:gd name="G5" fmla="+- G2 T0 T1"/>
              <a:gd name="G6" fmla="?: G2 G2 G5"/>
              <a:gd name="G7" fmla="+- 0 0 G6"/>
              <a:gd name="G8" fmla="+- 7799 0 0"/>
              <a:gd name="G9" fmla="+- 0 0 -5891861"/>
              <a:gd name="G10" fmla="+- 7799 0 2700"/>
              <a:gd name="G11" fmla="cos G10 61148"/>
              <a:gd name="G12" fmla="sin G10 61148"/>
              <a:gd name="G13" fmla="cos 13500 61148"/>
              <a:gd name="G14" fmla="sin 13500 61148"/>
              <a:gd name="G15" fmla="+- G11 10800 0"/>
              <a:gd name="G16" fmla="+- G12 10800 0"/>
              <a:gd name="G17" fmla="+- G13 10800 0"/>
              <a:gd name="G18" fmla="+- G14 10800 0"/>
              <a:gd name="G19" fmla="*/ 7799 1 2"/>
              <a:gd name="G20" fmla="+- G19 5400 0"/>
              <a:gd name="G21" fmla="cos G20 61148"/>
              <a:gd name="G22" fmla="sin G20 61148"/>
              <a:gd name="G23" fmla="+- G21 10800 0"/>
              <a:gd name="G24" fmla="+- G12 G23 G22"/>
              <a:gd name="G25" fmla="+- G22 G23 G11"/>
              <a:gd name="G26" fmla="cos 10800 61148"/>
              <a:gd name="G27" fmla="sin 10800 61148"/>
              <a:gd name="G28" fmla="cos 7799 61148"/>
              <a:gd name="G29" fmla="sin 7799 61148"/>
              <a:gd name="G30" fmla="+- G26 10800 0"/>
              <a:gd name="G31" fmla="+- G27 10800 0"/>
              <a:gd name="G32" fmla="+- G28 10800 0"/>
              <a:gd name="G33" fmla="+- G29 10800 0"/>
              <a:gd name="G34" fmla="+- G19 5400 0"/>
              <a:gd name="G35" fmla="cos G34 -5891861"/>
              <a:gd name="G36" fmla="sin G34 -5891861"/>
              <a:gd name="G37" fmla="+/ -5891861 61148 2"/>
              <a:gd name="T2" fmla="*/ 180 256 1"/>
              <a:gd name="T3" fmla="*/ 0 256 1"/>
              <a:gd name="G38" fmla="+- G37 T2 T3"/>
              <a:gd name="G39" fmla="?: G2 G37 G38"/>
              <a:gd name="G40" fmla="cos 10800 G39"/>
              <a:gd name="G41" fmla="sin 10800 G39"/>
              <a:gd name="G42" fmla="cos 7799 G39"/>
              <a:gd name="G43" fmla="sin 7799 G39"/>
              <a:gd name="G44" fmla="+- G40 10800 0"/>
              <a:gd name="G45" fmla="+- G41 10800 0"/>
              <a:gd name="G46" fmla="+- G42 10800 0"/>
              <a:gd name="G47" fmla="+- G43 10800 0"/>
              <a:gd name="G48" fmla="+- G35 10800 0"/>
              <a:gd name="G49" fmla="+- G36 10800 0"/>
              <a:gd name="T4" fmla="*/ 18505 w 21600"/>
              <a:gd name="T5" fmla="*/ 3232 h 21600"/>
              <a:gd name="T6" fmla="*/ 10815 w 21600"/>
              <a:gd name="T7" fmla="*/ 1500 h 21600"/>
              <a:gd name="T8" fmla="*/ 16364 w 21600"/>
              <a:gd name="T9" fmla="*/ 5335 h 21600"/>
              <a:gd name="T10" fmla="*/ 24298 w 21600"/>
              <a:gd name="T11" fmla="*/ 11019 h 21600"/>
              <a:gd name="T12" fmla="*/ 20030 w 21600"/>
              <a:gd name="T13" fmla="*/ 15151 h 21600"/>
              <a:gd name="T14" fmla="*/ 15898 w 21600"/>
              <a:gd name="T15" fmla="*/ 1088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17347D">
                  <a:alpha val="78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0" name="椭圆 7"/>
          <p:cNvSpPr>
            <a:spLocks noChangeArrowheads="1"/>
          </p:cNvSpPr>
          <p:nvPr/>
        </p:nvSpPr>
        <p:spPr bwMode="ltGray">
          <a:xfrm>
            <a:off x="8316140" y="1510425"/>
            <a:ext cx="1319212" cy="1319213"/>
          </a:xfrm>
          <a:prstGeom prst="ellipse">
            <a:avLst/>
          </a:prstGeom>
          <a:gradFill rotWithShape="0">
            <a:gsLst>
              <a:gs pos="0">
                <a:srgbClr val="45AB7D">
                  <a:gamma/>
                  <a:shade val="66275"/>
                  <a:invGamma/>
                </a:srgbClr>
              </a:gs>
              <a:gs pos="50000">
                <a:srgbClr val="45AB7D"/>
              </a:gs>
              <a:gs pos="100000">
                <a:srgbClr val="45AB7D">
                  <a:gamma/>
                  <a:shade val="66275"/>
                  <a:invGamma/>
                </a:srgbClr>
              </a:gs>
            </a:gsLst>
            <a:lin ang="2700000" scaled="1"/>
          </a:gradFill>
          <a:ln w="57150">
            <a:solidFill>
              <a:srgbClr val="EAEAEA"/>
            </a:solidFill>
            <a:round/>
            <a:headEnd/>
            <a:tailEnd/>
          </a:ln>
          <a:effectLst/>
          <a:extLst>
            <a:ext uri="{AF507438-7753-43E0-B8FC-AC1667EBCBE1}">
              <a14:hiddenEffects xmlns:a14="http://schemas.microsoft.com/office/drawing/2010/main">
                <a:effectLst>
                  <a:outerShdw dist="107763" dir="2700000" algn="ctr" rotWithShape="0">
                    <a:schemeClr val="tx2">
                      <a:alpha val="19000"/>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1" name="椭圆 8"/>
          <p:cNvSpPr>
            <a:spLocks noChangeArrowheads="1"/>
          </p:cNvSpPr>
          <p:nvPr/>
        </p:nvSpPr>
        <p:spPr bwMode="gray">
          <a:xfrm>
            <a:off x="9573440" y="3323350"/>
            <a:ext cx="1320800" cy="1320800"/>
          </a:xfrm>
          <a:prstGeom prst="ellipse">
            <a:avLst/>
          </a:prstGeom>
          <a:gradFill rotWithShape="0">
            <a:gsLst>
              <a:gs pos="0">
                <a:srgbClr val="969696">
                  <a:gamma/>
                  <a:shade val="36078"/>
                  <a:invGamma/>
                </a:srgbClr>
              </a:gs>
              <a:gs pos="50000">
                <a:srgbClr val="969696"/>
              </a:gs>
              <a:gs pos="100000">
                <a:srgbClr val="969696">
                  <a:gamma/>
                  <a:shade val="36078"/>
                  <a:invGamma/>
                </a:srgbClr>
              </a:gs>
            </a:gsLst>
            <a:lin ang="2700000" scaled="1"/>
          </a:gradFill>
          <a:ln w="57150">
            <a:solidFill>
              <a:srgbClr val="EAEAE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2" name="自选图形 9"/>
          <p:cNvSpPr>
            <a:spLocks noChangeArrowheads="1"/>
          </p:cNvSpPr>
          <p:nvPr/>
        </p:nvSpPr>
        <p:spPr bwMode="gray">
          <a:xfrm rot="7527986">
            <a:off x="8228033" y="3433682"/>
            <a:ext cx="1589087" cy="1701800"/>
          </a:xfrm>
          <a:custGeom>
            <a:avLst/>
            <a:gdLst>
              <a:gd name="G0" fmla="+- 61148 0 0"/>
              <a:gd name="G1" fmla="+- -5891861 0 0"/>
              <a:gd name="G2" fmla="+- 61148 0 -5891861"/>
              <a:gd name="G3" fmla="+- 10800 0 0"/>
              <a:gd name="G4" fmla="+- 0 0 61148"/>
              <a:gd name="T0" fmla="*/ 360 256 1"/>
              <a:gd name="T1" fmla="*/ 0 256 1"/>
              <a:gd name="G5" fmla="+- G2 T0 T1"/>
              <a:gd name="G6" fmla="?: G2 G2 G5"/>
              <a:gd name="G7" fmla="+- 0 0 G6"/>
              <a:gd name="G8" fmla="+- 7799 0 0"/>
              <a:gd name="G9" fmla="+- 0 0 -5891861"/>
              <a:gd name="G10" fmla="+- 7799 0 2700"/>
              <a:gd name="G11" fmla="cos G10 61148"/>
              <a:gd name="G12" fmla="sin G10 61148"/>
              <a:gd name="G13" fmla="cos 13500 61148"/>
              <a:gd name="G14" fmla="sin 13500 61148"/>
              <a:gd name="G15" fmla="+- G11 10800 0"/>
              <a:gd name="G16" fmla="+- G12 10800 0"/>
              <a:gd name="G17" fmla="+- G13 10800 0"/>
              <a:gd name="G18" fmla="+- G14 10800 0"/>
              <a:gd name="G19" fmla="*/ 7799 1 2"/>
              <a:gd name="G20" fmla="+- G19 5400 0"/>
              <a:gd name="G21" fmla="cos G20 61148"/>
              <a:gd name="G22" fmla="sin G20 61148"/>
              <a:gd name="G23" fmla="+- G21 10800 0"/>
              <a:gd name="G24" fmla="+- G12 G23 G22"/>
              <a:gd name="G25" fmla="+- G22 G23 G11"/>
              <a:gd name="G26" fmla="cos 10800 61148"/>
              <a:gd name="G27" fmla="sin 10800 61148"/>
              <a:gd name="G28" fmla="cos 7799 61148"/>
              <a:gd name="G29" fmla="sin 7799 61148"/>
              <a:gd name="G30" fmla="+- G26 10800 0"/>
              <a:gd name="G31" fmla="+- G27 10800 0"/>
              <a:gd name="G32" fmla="+- G28 10800 0"/>
              <a:gd name="G33" fmla="+- G29 10800 0"/>
              <a:gd name="G34" fmla="+- G19 5400 0"/>
              <a:gd name="G35" fmla="cos G34 -5891861"/>
              <a:gd name="G36" fmla="sin G34 -5891861"/>
              <a:gd name="G37" fmla="+/ -5891861 61148 2"/>
              <a:gd name="T2" fmla="*/ 180 256 1"/>
              <a:gd name="T3" fmla="*/ 0 256 1"/>
              <a:gd name="G38" fmla="+- G37 T2 T3"/>
              <a:gd name="G39" fmla="?: G2 G37 G38"/>
              <a:gd name="G40" fmla="cos 10800 G39"/>
              <a:gd name="G41" fmla="sin 10800 G39"/>
              <a:gd name="G42" fmla="cos 7799 G39"/>
              <a:gd name="G43" fmla="sin 7799 G39"/>
              <a:gd name="G44" fmla="+- G40 10800 0"/>
              <a:gd name="G45" fmla="+- G41 10800 0"/>
              <a:gd name="G46" fmla="+- G42 10800 0"/>
              <a:gd name="G47" fmla="+- G43 10800 0"/>
              <a:gd name="G48" fmla="+- G35 10800 0"/>
              <a:gd name="G49" fmla="+- G36 10800 0"/>
              <a:gd name="T4" fmla="*/ 18505 w 21600"/>
              <a:gd name="T5" fmla="*/ 3232 h 21600"/>
              <a:gd name="T6" fmla="*/ 10815 w 21600"/>
              <a:gd name="T7" fmla="*/ 1500 h 21600"/>
              <a:gd name="T8" fmla="*/ 16364 w 21600"/>
              <a:gd name="T9" fmla="*/ 5335 h 21600"/>
              <a:gd name="T10" fmla="*/ 24298 w 21600"/>
              <a:gd name="T11" fmla="*/ 11019 h 21600"/>
              <a:gd name="T12" fmla="*/ 20030 w 21600"/>
              <a:gd name="T13" fmla="*/ 15151 h 21600"/>
              <a:gd name="T14" fmla="*/ 15898 w 21600"/>
              <a:gd name="T15" fmla="*/ 1088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17347D">
                  <a:alpha val="78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3" name="自选图形 10"/>
          <p:cNvSpPr>
            <a:spLocks noChangeArrowheads="1"/>
          </p:cNvSpPr>
          <p:nvPr/>
        </p:nvSpPr>
        <p:spPr bwMode="gray">
          <a:xfrm rot="15216000">
            <a:off x="7298552" y="2202575"/>
            <a:ext cx="1589088" cy="1703388"/>
          </a:xfrm>
          <a:custGeom>
            <a:avLst/>
            <a:gdLst>
              <a:gd name="G0" fmla="+- 61148 0 0"/>
              <a:gd name="G1" fmla="+- -5891861 0 0"/>
              <a:gd name="G2" fmla="+- 61148 0 -5891861"/>
              <a:gd name="G3" fmla="+- 10800 0 0"/>
              <a:gd name="G4" fmla="+- 0 0 61148"/>
              <a:gd name="T0" fmla="*/ 360 256 1"/>
              <a:gd name="T1" fmla="*/ 0 256 1"/>
              <a:gd name="G5" fmla="+- G2 T0 T1"/>
              <a:gd name="G6" fmla="?: G2 G2 G5"/>
              <a:gd name="G7" fmla="+- 0 0 G6"/>
              <a:gd name="G8" fmla="+- 7799 0 0"/>
              <a:gd name="G9" fmla="+- 0 0 -5891861"/>
              <a:gd name="G10" fmla="+- 7799 0 2700"/>
              <a:gd name="G11" fmla="cos G10 61148"/>
              <a:gd name="G12" fmla="sin G10 61148"/>
              <a:gd name="G13" fmla="cos 13500 61148"/>
              <a:gd name="G14" fmla="sin 13500 61148"/>
              <a:gd name="G15" fmla="+- G11 10800 0"/>
              <a:gd name="G16" fmla="+- G12 10800 0"/>
              <a:gd name="G17" fmla="+- G13 10800 0"/>
              <a:gd name="G18" fmla="+- G14 10800 0"/>
              <a:gd name="G19" fmla="*/ 7799 1 2"/>
              <a:gd name="G20" fmla="+- G19 5400 0"/>
              <a:gd name="G21" fmla="cos G20 61148"/>
              <a:gd name="G22" fmla="sin G20 61148"/>
              <a:gd name="G23" fmla="+- G21 10800 0"/>
              <a:gd name="G24" fmla="+- G12 G23 G22"/>
              <a:gd name="G25" fmla="+- G22 G23 G11"/>
              <a:gd name="G26" fmla="cos 10800 61148"/>
              <a:gd name="G27" fmla="sin 10800 61148"/>
              <a:gd name="G28" fmla="cos 7799 61148"/>
              <a:gd name="G29" fmla="sin 7799 61148"/>
              <a:gd name="G30" fmla="+- G26 10800 0"/>
              <a:gd name="G31" fmla="+- G27 10800 0"/>
              <a:gd name="G32" fmla="+- G28 10800 0"/>
              <a:gd name="G33" fmla="+- G29 10800 0"/>
              <a:gd name="G34" fmla="+- G19 5400 0"/>
              <a:gd name="G35" fmla="cos G34 -5891861"/>
              <a:gd name="G36" fmla="sin G34 -5891861"/>
              <a:gd name="G37" fmla="+/ -5891861 61148 2"/>
              <a:gd name="T2" fmla="*/ 180 256 1"/>
              <a:gd name="T3" fmla="*/ 0 256 1"/>
              <a:gd name="G38" fmla="+- G37 T2 T3"/>
              <a:gd name="G39" fmla="?: G2 G37 G38"/>
              <a:gd name="G40" fmla="cos 10800 G39"/>
              <a:gd name="G41" fmla="sin 10800 G39"/>
              <a:gd name="G42" fmla="cos 7799 G39"/>
              <a:gd name="G43" fmla="sin 7799 G39"/>
              <a:gd name="G44" fmla="+- G40 10800 0"/>
              <a:gd name="G45" fmla="+- G41 10800 0"/>
              <a:gd name="G46" fmla="+- G42 10800 0"/>
              <a:gd name="G47" fmla="+- G43 10800 0"/>
              <a:gd name="G48" fmla="+- G35 10800 0"/>
              <a:gd name="G49" fmla="+- G36 10800 0"/>
              <a:gd name="T4" fmla="*/ 18505 w 21600"/>
              <a:gd name="T5" fmla="*/ 3232 h 21600"/>
              <a:gd name="T6" fmla="*/ 10815 w 21600"/>
              <a:gd name="T7" fmla="*/ 1500 h 21600"/>
              <a:gd name="T8" fmla="*/ 16364 w 21600"/>
              <a:gd name="T9" fmla="*/ 5335 h 21600"/>
              <a:gd name="T10" fmla="*/ 24298 w 21600"/>
              <a:gd name="T11" fmla="*/ 11019 h 21600"/>
              <a:gd name="T12" fmla="*/ 20030 w 21600"/>
              <a:gd name="T13" fmla="*/ 15151 h 21600"/>
              <a:gd name="T14" fmla="*/ 15898 w 21600"/>
              <a:gd name="T15" fmla="*/ 1088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17347D">
                  <a:alpha val="78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4" name="椭圆 11"/>
          <p:cNvSpPr>
            <a:spLocks noChangeArrowheads="1"/>
          </p:cNvSpPr>
          <p:nvPr/>
        </p:nvSpPr>
        <p:spPr bwMode="gray">
          <a:xfrm>
            <a:off x="7214415" y="3328113"/>
            <a:ext cx="1320800" cy="1319212"/>
          </a:xfrm>
          <a:prstGeom prst="ellipse">
            <a:avLst/>
          </a:prstGeom>
          <a:gradFill rotWithShape="1">
            <a:gsLst>
              <a:gs pos="0">
                <a:srgbClr val="9999FF"/>
              </a:gs>
              <a:gs pos="100000">
                <a:srgbClr val="9999FF">
                  <a:gamma/>
                  <a:shade val="81961"/>
                  <a:invGamma/>
                </a:srgbClr>
              </a:gs>
            </a:gsLst>
            <a:lin ang="5400000" scaled="1"/>
          </a:gradFill>
          <a:ln w="57150">
            <a:solidFill>
              <a:srgbClr val="EAEAE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235" name="组合 12"/>
          <p:cNvGrpSpPr>
            <a:grpSpLocks/>
          </p:cNvGrpSpPr>
          <p:nvPr/>
        </p:nvGrpSpPr>
        <p:grpSpPr bwMode="auto">
          <a:xfrm rot="10082854">
            <a:off x="8158977" y="2466100"/>
            <a:ext cx="1196975" cy="303213"/>
            <a:chOff x="2598" y="1026"/>
            <a:chExt cx="957" cy="242"/>
          </a:xfrm>
        </p:grpSpPr>
        <p:grpSp>
          <p:nvGrpSpPr>
            <p:cNvPr id="236" name="组合 13"/>
            <p:cNvGrpSpPr>
              <a:grpSpLocks/>
            </p:cNvGrpSpPr>
            <p:nvPr/>
          </p:nvGrpSpPr>
          <p:grpSpPr bwMode="auto">
            <a:xfrm rot="-9970459" flipH="1" flipV="1">
              <a:off x="2598" y="1026"/>
              <a:ext cx="957" cy="242"/>
              <a:chOff x="2532" y="1051"/>
              <a:chExt cx="893" cy="246"/>
            </a:xfrm>
          </p:grpSpPr>
          <p:grpSp>
            <p:nvGrpSpPr>
              <p:cNvPr id="248" name="组合 14"/>
              <p:cNvGrpSpPr>
                <a:grpSpLocks/>
              </p:cNvGrpSpPr>
              <p:nvPr/>
            </p:nvGrpSpPr>
            <p:grpSpPr bwMode="auto">
              <a:xfrm>
                <a:off x="2532" y="1051"/>
                <a:ext cx="743" cy="185"/>
                <a:chOff x="1565" y="2568"/>
                <a:chExt cx="1118" cy="279"/>
              </a:xfrm>
            </p:grpSpPr>
            <p:sp>
              <p:nvSpPr>
                <p:cNvPr id="254" name="自选图形 15"/>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5" name="自选图形 16"/>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6" name="自选图形 17"/>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7" name="自选图形 18"/>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249" name="组合 19"/>
              <p:cNvGrpSpPr>
                <a:grpSpLocks/>
              </p:cNvGrpSpPr>
              <p:nvPr/>
            </p:nvGrpSpPr>
            <p:grpSpPr bwMode="auto">
              <a:xfrm rot="1353540">
                <a:off x="2682" y="1111"/>
                <a:ext cx="743" cy="186"/>
                <a:chOff x="1565" y="2568"/>
                <a:chExt cx="1118" cy="279"/>
              </a:xfrm>
            </p:grpSpPr>
            <p:sp>
              <p:nvSpPr>
                <p:cNvPr id="250" name="自选图形 20"/>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1" name="自选图形 21"/>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2" name="自选图形 22"/>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3" name="自选图形 23"/>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nvGrpSpPr>
            <p:cNvPr id="237" name="组合 24"/>
            <p:cNvGrpSpPr>
              <a:grpSpLocks/>
            </p:cNvGrpSpPr>
            <p:nvPr/>
          </p:nvGrpSpPr>
          <p:grpSpPr bwMode="auto">
            <a:xfrm rot="-9970459" flipH="1" flipV="1">
              <a:off x="2688" y="1056"/>
              <a:ext cx="784" cy="198"/>
              <a:chOff x="2532" y="1051"/>
              <a:chExt cx="893" cy="246"/>
            </a:xfrm>
          </p:grpSpPr>
          <p:grpSp>
            <p:nvGrpSpPr>
              <p:cNvPr id="238" name="组合 25"/>
              <p:cNvGrpSpPr>
                <a:grpSpLocks/>
              </p:cNvGrpSpPr>
              <p:nvPr/>
            </p:nvGrpSpPr>
            <p:grpSpPr bwMode="auto">
              <a:xfrm>
                <a:off x="2532" y="1051"/>
                <a:ext cx="743" cy="185"/>
                <a:chOff x="1565" y="2568"/>
                <a:chExt cx="1118" cy="279"/>
              </a:xfrm>
            </p:grpSpPr>
            <p:sp>
              <p:nvSpPr>
                <p:cNvPr id="244" name="自选图形 26"/>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5" name="自选图形 27"/>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6" name="自选图形 28"/>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7" name="自选图形 29"/>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239" name="组合 30"/>
              <p:cNvGrpSpPr>
                <a:grpSpLocks/>
              </p:cNvGrpSpPr>
              <p:nvPr/>
            </p:nvGrpSpPr>
            <p:grpSpPr bwMode="auto">
              <a:xfrm rot="1353540">
                <a:off x="2682" y="1111"/>
                <a:ext cx="743" cy="186"/>
                <a:chOff x="1565" y="2568"/>
                <a:chExt cx="1118" cy="279"/>
              </a:xfrm>
            </p:grpSpPr>
            <p:sp>
              <p:nvSpPr>
                <p:cNvPr id="240" name="自选图形 31"/>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1" name="自选图形 32"/>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2" name="自选图形 33"/>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3" name="自选图形 34"/>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grpSp>
        <p:nvGrpSpPr>
          <p:cNvPr id="258" name="组合 35"/>
          <p:cNvGrpSpPr>
            <a:grpSpLocks/>
          </p:cNvGrpSpPr>
          <p:nvPr/>
        </p:nvGrpSpPr>
        <p:grpSpPr bwMode="auto">
          <a:xfrm rot="10082854">
            <a:off x="7063602" y="4286963"/>
            <a:ext cx="1198563" cy="303212"/>
            <a:chOff x="2598" y="1026"/>
            <a:chExt cx="957" cy="242"/>
          </a:xfrm>
        </p:grpSpPr>
        <p:grpSp>
          <p:nvGrpSpPr>
            <p:cNvPr id="259" name="组合 36"/>
            <p:cNvGrpSpPr>
              <a:grpSpLocks/>
            </p:cNvGrpSpPr>
            <p:nvPr/>
          </p:nvGrpSpPr>
          <p:grpSpPr bwMode="auto">
            <a:xfrm rot="-9970459" flipH="1" flipV="1">
              <a:off x="2598" y="1026"/>
              <a:ext cx="957" cy="242"/>
              <a:chOff x="2532" y="1051"/>
              <a:chExt cx="893" cy="246"/>
            </a:xfrm>
          </p:grpSpPr>
          <p:grpSp>
            <p:nvGrpSpPr>
              <p:cNvPr id="271" name="组合 37"/>
              <p:cNvGrpSpPr>
                <a:grpSpLocks/>
              </p:cNvGrpSpPr>
              <p:nvPr/>
            </p:nvGrpSpPr>
            <p:grpSpPr bwMode="auto">
              <a:xfrm>
                <a:off x="2532" y="1051"/>
                <a:ext cx="743" cy="185"/>
                <a:chOff x="1565" y="2568"/>
                <a:chExt cx="1118" cy="279"/>
              </a:xfrm>
            </p:grpSpPr>
            <p:sp>
              <p:nvSpPr>
                <p:cNvPr id="277" name="自选图形 38"/>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8" name="自选图形 39"/>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9" name="自选图形 40"/>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0" name="自选图形 41"/>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272" name="组合 42"/>
              <p:cNvGrpSpPr>
                <a:grpSpLocks/>
              </p:cNvGrpSpPr>
              <p:nvPr/>
            </p:nvGrpSpPr>
            <p:grpSpPr bwMode="auto">
              <a:xfrm rot="1353540">
                <a:off x="2682" y="1111"/>
                <a:ext cx="743" cy="186"/>
                <a:chOff x="1565" y="2568"/>
                <a:chExt cx="1118" cy="279"/>
              </a:xfrm>
            </p:grpSpPr>
            <p:sp>
              <p:nvSpPr>
                <p:cNvPr id="273" name="自选图形 43"/>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4" name="自选图形 44"/>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5" name="自选图形 45"/>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6" name="自选图形 46"/>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nvGrpSpPr>
            <p:cNvPr id="260" name="组合 47"/>
            <p:cNvGrpSpPr>
              <a:grpSpLocks/>
            </p:cNvGrpSpPr>
            <p:nvPr/>
          </p:nvGrpSpPr>
          <p:grpSpPr bwMode="auto">
            <a:xfrm rot="-9970459" flipH="1" flipV="1">
              <a:off x="2688" y="1056"/>
              <a:ext cx="784" cy="198"/>
              <a:chOff x="2532" y="1051"/>
              <a:chExt cx="893" cy="246"/>
            </a:xfrm>
          </p:grpSpPr>
          <p:grpSp>
            <p:nvGrpSpPr>
              <p:cNvPr id="261" name="组合 48"/>
              <p:cNvGrpSpPr>
                <a:grpSpLocks/>
              </p:cNvGrpSpPr>
              <p:nvPr/>
            </p:nvGrpSpPr>
            <p:grpSpPr bwMode="auto">
              <a:xfrm>
                <a:off x="2532" y="1051"/>
                <a:ext cx="743" cy="185"/>
                <a:chOff x="1565" y="2568"/>
                <a:chExt cx="1118" cy="279"/>
              </a:xfrm>
            </p:grpSpPr>
            <p:sp>
              <p:nvSpPr>
                <p:cNvPr id="267" name="自选图形 49"/>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8" name="自选图形 50"/>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9" name="自选图形 51"/>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0" name="自选图形 52"/>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262" name="组合 53"/>
              <p:cNvGrpSpPr>
                <a:grpSpLocks/>
              </p:cNvGrpSpPr>
              <p:nvPr/>
            </p:nvGrpSpPr>
            <p:grpSpPr bwMode="auto">
              <a:xfrm rot="1353540">
                <a:off x="2682" y="1111"/>
                <a:ext cx="743" cy="186"/>
                <a:chOff x="1565" y="2568"/>
                <a:chExt cx="1118" cy="279"/>
              </a:xfrm>
            </p:grpSpPr>
            <p:sp>
              <p:nvSpPr>
                <p:cNvPr id="263" name="自选图形 54"/>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4" name="自选图形 55"/>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5" name="自选图形 56"/>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6" name="自选图形 57"/>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grpSp>
        <p:nvGrpSpPr>
          <p:cNvPr id="281" name="组合 58"/>
          <p:cNvGrpSpPr>
            <a:grpSpLocks/>
          </p:cNvGrpSpPr>
          <p:nvPr/>
        </p:nvGrpSpPr>
        <p:grpSpPr bwMode="auto">
          <a:xfrm rot="10082854">
            <a:off x="9438502" y="4285375"/>
            <a:ext cx="1196975" cy="303213"/>
            <a:chOff x="2598" y="1026"/>
            <a:chExt cx="957" cy="242"/>
          </a:xfrm>
        </p:grpSpPr>
        <p:grpSp>
          <p:nvGrpSpPr>
            <p:cNvPr id="282" name="组合 59"/>
            <p:cNvGrpSpPr>
              <a:grpSpLocks/>
            </p:cNvGrpSpPr>
            <p:nvPr/>
          </p:nvGrpSpPr>
          <p:grpSpPr bwMode="auto">
            <a:xfrm rot="-9970459" flipH="1" flipV="1">
              <a:off x="2598" y="1026"/>
              <a:ext cx="957" cy="242"/>
              <a:chOff x="2532" y="1051"/>
              <a:chExt cx="893" cy="246"/>
            </a:xfrm>
          </p:grpSpPr>
          <p:grpSp>
            <p:nvGrpSpPr>
              <p:cNvPr id="294" name="组合 60"/>
              <p:cNvGrpSpPr>
                <a:grpSpLocks/>
              </p:cNvGrpSpPr>
              <p:nvPr/>
            </p:nvGrpSpPr>
            <p:grpSpPr bwMode="auto">
              <a:xfrm>
                <a:off x="2532" y="1051"/>
                <a:ext cx="743" cy="185"/>
                <a:chOff x="1565" y="2568"/>
                <a:chExt cx="1118" cy="279"/>
              </a:xfrm>
            </p:grpSpPr>
            <p:sp>
              <p:nvSpPr>
                <p:cNvPr id="300" name="自选图形 61"/>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1" name="自选图形 62"/>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2" name="自选图形 63"/>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3" name="自选图形 64"/>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295" name="组合 65"/>
              <p:cNvGrpSpPr>
                <a:grpSpLocks/>
              </p:cNvGrpSpPr>
              <p:nvPr/>
            </p:nvGrpSpPr>
            <p:grpSpPr bwMode="auto">
              <a:xfrm rot="1353540">
                <a:off x="2682" y="1111"/>
                <a:ext cx="743" cy="186"/>
                <a:chOff x="1565" y="2568"/>
                <a:chExt cx="1118" cy="279"/>
              </a:xfrm>
            </p:grpSpPr>
            <p:sp>
              <p:nvSpPr>
                <p:cNvPr id="296" name="自选图形 66"/>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7" name="自选图形 67"/>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8" name="自选图形 68"/>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9" name="自选图形 69"/>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nvGrpSpPr>
            <p:cNvPr id="283" name="组合 70"/>
            <p:cNvGrpSpPr>
              <a:grpSpLocks/>
            </p:cNvGrpSpPr>
            <p:nvPr/>
          </p:nvGrpSpPr>
          <p:grpSpPr bwMode="auto">
            <a:xfrm rot="-9970459" flipH="1" flipV="1">
              <a:off x="2688" y="1056"/>
              <a:ext cx="784" cy="198"/>
              <a:chOff x="2532" y="1051"/>
              <a:chExt cx="893" cy="246"/>
            </a:xfrm>
          </p:grpSpPr>
          <p:grpSp>
            <p:nvGrpSpPr>
              <p:cNvPr id="284" name="组合 71"/>
              <p:cNvGrpSpPr>
                <a:grpSpLocks/>
              </p:cNvGrpSpPr>
              <p:nvPr/>
            </p:nvGrpSpPr>
            <p:grpSpPr bwMode="auto">
              <a:xfrm>
                <a:off x="2532" y="1051"/>
                <a:ext cx="743" cy="185"/>
                <a:chOff x="1565" y="2568"/>
                <a:chExt cx="1118" cy="279"/>
              </a:xfrm>
            </p:grpSpPr>
            <p:sp>
              <p:nvSpPr>
                <p:cNvPr id="290" name="自选图形 72"/>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1" name="自选图形 73"/>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2" name="自选图形 74"/>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3" name="自选图形 75"/>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285" name="组合 76"/>
              <p:cNvGrpSpPr>
                <a:grpSpLocks/>
              </p:cNvGrpSpPr>
              <p:nvPr/>
            </p:nvGrpSpPr>
            <p:grpSpPr bwMode="auto">
              <a:xfrm rot="1353540">
                <a:off x="2682" y="1111"/>
                <a:ext cx="743" cy="186"/>
                <a:chOff x="1565" y="2568"/>
                <a:chExt cx="1118" cy="279"/>
              </a:xfrm>
            </p:grpSpPr>
            <p:sp>
              <p:nvSpPr>
                <p:cNvPr id="286" name="自选图形 77"/>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7" name="自选图形 78"/>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8" name="自选图形 79"/>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9" name="自选图形 80"/>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grpSp>
        <p:nvGrpSpPr>
          <p:cNvPr id="304" name="组合 81"/>
          <p:cNvGrpSpPr>
            <a:grpSpLocks/>
          </p:cNvGrpSpPr>
          <p:nvPr/>
        </p:nvGrpSpPr>
        <p:grpSpPr bwMode="auto">
          <a:xfrm>
            <a:off x="8706665" y="1631075"/>
            <a:ext cx="1196975" cy="303213"/>
            <a:chOff x="2598" y="1026"/>
            <a:chExt cx="957" cy="242"/>
          </a:xfrm>
        </p:grpSpPr>
        <p:grpSp>
          <p:nvGrpSpPr>
            <p:cNvPr id="305" name="组合 82"/>
            <p:cNvGrpSpPr>
              <a:grpSpLocks/>
            </p:cNvGrpSpPr>
            <p:nvPr/>
          </p:nvGrpSpPr>
          <p:grpSpPr bwMode="auto">
            <a:xfrm rot="-9970459" flipH="1" flipV="1">
              <a:off x="2598" y="1026"/>
              <a:ext cx="957" cy="242"/>
              <a:chOff x="2532" y="1051"/>
              <a:chExt cx="893" cy="246"/>
            </a:xfrm>
          </p:grpSpPr>
          <p:grpSp>
            <p:nvGrpSpPr>
              <p:cNvPr id="317" name="组合 83"/>
              <p:cNvGrpSpPr>
                <a:grpSpLocks/>
              </p:cNvGrpSpPr>
              <p:nvPr/>
            </p:nvGrpSpPr>
            <p:grpSpPr bwMode="auto">
              <a:xfrm>
                <a:off x="2532" y="1051"/>
                <a:ext cx="743" cy="185"/>
                <a:chOff x="1565" y="2568"/>
                <a:chExt cx="1118" cy="279"/>
              </a:xfrm>
            </p:grpSpPr>
            <p:sp>
              <p:nvSpPr>
                <p:cNvPr id="323" name="自选图形 84"/>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4" name="自选图形 85"/>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5" name="自选图形 86"/>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6" name="自选图形 87"/>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318" name="组合 88"/>
              <p:cNvGrpSpPr>
                <a:grpSpLocks/>
              </p:cNvGrpSpPr>
              <p:nvPr/>
            </p:nvGrpSpPr>
            <p:grpSpPr bwMode="auto">
              <a:xfrm rot="1353540">
                <a:off x="2682" y="1111"/>
                <a:ext cx="743" cy="186"/>
                <a:chOff x="1565" y="2568"/>
                <a:chExt cx="1118" cy="279"/>
              </a:xfrm>
            </p:grpSpPr>
            <p:sp>
              <p:nvSpPr>
                <p:cNvPr id="319" name="自选图形 89"/>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0" name="自选图形 90"/>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1" name="自选图形 91"/>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2" name="自选图形 92"/>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nvGrpSpPr>
            <p:cNvPr id="306" name="组合 93"/>
            <p:cNvGrpSpPr>
              <a:grpSpLocks/>
            </p:cNvGrpSpPr>
            <p:nvPr/>
          </p:nvGrpSpPr>
          <p:grpSpPr bwMode="auto">
            <a:xfrm rot="-9970459" flipH="1" flipV="1">
              <a:off x="2688" y="1056"/>
              <a:ext cx="784" cy="198"/>
              <a:chOff x="2532" y="1051"/>
              <a:chExt cx="893" cy="246"/>
            </a:xfrm>
          </p:grpSpPr>
          <p:grpSp>
            <p:nvGrpSpPr>
              <p:cNvPr id="307" name="组合 94"/>
              <p:cNvGrpSpPr>
                <a:grpSpLocks/>
              </p:cNvGrpSpPr>
              <p:nvPr/>
            </p:nvGrpSpPr>
            <p:grpSpPr bwMode="auto">
              <a:xfrm>
                <a:off x="2532" y="1051"/>
                <a:ext cx="743" cy="185"/>
                <a:chOff x="1565" y="2568"/>
                <a:chExt cx="1118" cy="279"/>
              </a:xfrm>
            </p:grpSpPr>
            <p:sp>
              <p:nvSpPr>
                <p:cNvPr id="313" name="自选图形 95"/>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4" name="自选图形 96"/>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5" name="自选图形 97"/>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6" name="自选图形 98"/>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308" name="组合 99"/>
              <p:cNvGrpSpPr>
                <a:grpSpLocks/>
              </p:cNvGrpSpPr>
              <p:nvPr/>
            </p:nvGrpSpPr>
            <p:grpSpPr bwMode="auto">
              <a:xfrm rot="1353540">
                <a:off x="2682" y="1111"/>
                <a:ext cx="743" cy="186"/>
                <a:chOff x="1565" y="2568"/>
                <a:chExt cx="1118" cy="279"/>
              </a:xfrm>
            </p:grpSpPr>
            <p:sp>
              <p:nvSpPr>
                <p:cNvPr id="309" name="自选图形 100"/>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0" name="自选图形 101"/>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1" name="自选图形 102"/>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2" name="自选图形 103"/>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grpSp>
        <p:nvGrpSpPr>
          <p:cNvPr id="327" name="组合 104"/>
          <p:cNvGrpSpPr>
            <a:grpSpLocks/>
          </p:cNvGrpSpPr>
          <p:nvPr/>
        </p:nvGrpSpPr>
        <p:grpSpPr bwMode="auto">
          <a:xfrm rot="344040">
            <a:off x="9989365" y="3466225"/>
            <a:ext cx="1198562" cy="303213"/>
            <a:chOff x="2598" y="1026"/>
            <a:chExt cx="957" cy="242"/>
          </a:xfrm>
        </p:grpSpPr>
        <p:grpSp>
          <p:nvGrpSpPr>
            <p:cNvPr id="328" name="组合 105"/>
            <p:cNvGrpSpPr>
              <a:grpSpLocks/>
            </p:cNvGrpSpPr>
            <p:nvPr/>
          </p:nvGrpSpPr>
          <p:grpSpPr bwMode="auto">
            <a:xfrm rot="-9970459" flipH="1" flipV="1">
              <a:off x="2598" y="1026"/>
              <a:ext cx="957" cy="242"/>
              <a:chOff x="2532" y="1051"/>
              <a:chExt cx="893" cy="246"/>
            </a:xfrm>
          </p:grpSpPr>
          <p:grpSp>
            <p:nvGrpSpPr>
              <p:cNvPr id="340" name="组合 106"/>
              <p:cNvGrpSpPr>
                <a:grpSpLocks/>
              </p:cNvGrpSpPr>
              <p:nvPr/>
            </p:nvGrpSpPr>
            <p:grpSpPr bwMode="auto">
              <a:xfrm>
                <a:off x="2532" y="1051"/>
                <a:ext cx="743" cy="185"/>
                <a:chOff x="1565" y="2568"/>
                <a:chExt cx="1118" cy="279"/>
              </a:xfrm>
            </p:grpSpPr>
            <p:sp>
              <p:nvSpPr>
                <p:cNvPr id="346" name="自选图形 107"/>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7" name="自选图形 108"/>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8" name="自选图形 109"/>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9" name="自选图形 110"/>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341" name="组合 111"/>
              <p:cNvGrpSpPr>
                <a:grpSpLocks/>
              </p:cNvGrpSpPr>
              <p:nvPr/>
            </p:nvGrpSpPr>
            <p:grpSpPr bwMode="auto">
              <a:xfrm rot="1353540">
                <a:off x="2682" y="1111"/>
                <a:ext cx="743" cy="186"/>
                <a:chOff x="1565" y="2568"/>
                <a:chExt cx="1118" cy="279"/>
              </a:xfrm>
            </p:grpSpPr>
            <p:sp>
              <p:nvSpPr>
                <p:cNvPr id="342" name="自选图形 112"/>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3" name="自选图形 113"/>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4" name="自选图形 114"/>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5" name="自选图形 115"/>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nvGrpSpPr>
            <p:cNvPr id="329" name="组合 116"/>
            <p:cNvGrpSpPr>
              <a:grpSpLocks/>
            </p:cNvGrpSpPr>
            <p:nvPr/>
          </p:nvGrpSpPr>
          <p:grpSpPr bwMode="auto">
            <a:xfrm rot="-9970459" flipH="1" flipV="1">
              <a:off x="2688" y="1056"/>
              <a:ext cx="784" cy="198"/>
              <a:chOff x="2532" y="1051"/>
              <a:chExt cx="893" cy="246"/>
            </a:xfrm>
          </p:grpSpPr>
          <p:grpSp>
            <p:nvGrpSpPr>
              <p:cNvPr id="330" name="组合 117"/>
              <p:cNvGrpSpPr>
                <a:grpSpLocks/>
              </p:cNvGrpSpPr>
              <p:nvPr/>
            </p:nvGrpSpPr>
            <p:grpSpPr bwMode="auto">
              <a:xfrm>
                <a:off x="2532" y="1051"/>
                <a:ext cx="743" cy="185"/>
                <a:chOff x="1565" y="2568"/>
                <a:chExt cx="1118" cy="279"/>
              </a:xfrm>
            </p:grpSpPr>
            <p:sp>
              <p:nvSpPr>
                <p:cNvPr id="336" name="自选图形 118"/>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7" name="自选图形 119"/>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8" name="自选图形 120"/>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9" name="自选图形 121"/>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331" name="组合 122"/>
              <p:cNvGrpSpPr>
                <a:grpSpLocks/>
              </p:cNvGrpSpPr>
              <p:nvPr/>
            </p:nvGrpSpPr>
            <p:grpSpPr bwMode="auto">
              <a:xfrm rot="1353540">
                <a:off x="2682" y="1111"/>
                <a:ext cx="743" cy="186"/>
                <a:chOff x="1565" y="2568"/>
                <a:chExt cx="1118" cy="279"/>
              </a:xfrm>
            </p:grpSpPr>
            <p:sp>
              <p:nvSpPr>
                <p:cNvPr id="332" name="自选图形 123"/>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3" name="自选图形 124"/>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4" name="自选图形 125"/>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5" name="自选图形 126"/>
                <p:cNvSpPr>
                  <a:spLocks noChangeArrowheads="1"/>
                </p:cNvSpPr>
                <p:nvPr/>
              </p:nvSpPr>
              <p:spPr bwMode="gray">
                <a:xfrm rot="6906312">
                  <a:off x="2161" y="232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grpSp>
        <p:nvGrpSpPr>
          <p:cNvPr id="350" name="组合 127"/>
          <p:cNvGrpSpPr>
            <a:grpSpLocks/>
          </p:cNvGrpSpPr>
          <p:nvPr/>
        </p:nvGrpSpPr>
        <p:grpSpPr bwMode="auto">
          <a:xfrm rot="-232145">
            <a:off x="7582715" y="3439238"/>
            <a:ext cx="1235075" cy="331787"/>
            <a:chOff x="1824" y="2448"/>
            <a:chExt cx="987" cy="266"/>
          </a:xfrm>
        </p:grpSpPr>
        <p:grpSp>
          <p:nvGrpSpPr>
            <p:cNvPr id="351" name="组合 128"/>
            <p:cNvGrpSpPr>
              <a:grpSpLocks/>
            </p:cNvGrpSpPr>
            <p:nvPr/>
          </p:nvGrpSpPr>
          <p:grpSpPr bwMode="auto">
            <a:xfrm rot="513316">
              <a:off x="1824" y="2448"/>
              <a:ext cx="957" cy="242"/>
              <a:chOff x="2598" y="1026"/>
              <a:chExt cx="957" cy="242"/>
            </a:xfrm>
          </p:grpSpPr>
          <p:grpSp>
            <p:nvGrpSpPr>
              <p:cNvPr id="375" name="组合 129"/>
              <p:cNvGrpSpPr>
                <a:grpSpLocks/>
              </p:cNvGrpSpPr>
              <p:nvPr/>
            </p:nvGrpSpPr>
            <p:grpSpPr bwMode="auto">
              <a:xfrm rot="-9970459" flipH="1" flipV="1">
                <a:off x="2598" y="1026"/>
                <a:ext cx="957" cy="242"/>
                <a:chOff x="2532" y="1051"/>
                <a:chExt cx="893" cy="246"/>
              </a:xfrm>
            </p:grpSpPr>
            <p:grpSp>
              <p:nvGrpSpPr>
                <p:cNvPr id="387" name="组合 130"/>
                <p:cNvGrpSpPr>
                  <a:grpSpLocks/>
                </p:cNvGrpSpPr>
                <p:nvPr/>
              </p:nvGrpSpPr>
              <p:grpSpPr bwMode="auto">
                <a:xfrm>
                  <a:off x="2532" y="1051"/>
                  <a:ext cx="743" cy="185"/>
                  <a:chOff x="1565" y="2568"/>
                  <a:chExt cx="1118" cy="279"/>
                </a:xfrm>
              </p:grpSpPr>
              <p:sp>
                <p:nvSpPr>
                  <p:cNvPr id="393" name="自选图形 131"/>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4" name="自选图形 132"/>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5" name="自选图形 133"/>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6" name="自选图形 134"/>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388" name="组合 135"/>
                <p:cNvGrpSpPr>
                  <a:grpSpLocks/>
                </p:cNvGrpSpPr>
                <p:nvPr/>
              </p:nvGrpSpPr>
              <p:grpSpPr bwMode="auto">
                <a:xfrm rot="1353540">
                  <a:off x="2682" y="1111"/>
                  <a:ext cx="743" cy="186"/>
                  <a:chOff x="1565" y="2568"/>
                  <a:chExt cx="1118" cy="279"/>
                </a:xfrm>
              </p:grpSpPr>
              <p:sp>
                <p:nvSpPr>
                  <p:cNvPr id="389" name="自选图形 136"/>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0" name="自选图形 137"/>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1" name="自选图形 138"/>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2" name="自选图形 139"/>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nvGrpSpPr>
              <p:cNvPr id="376" name="组合 140"/>
              <p:cNvGrpSpPr>
                <a:grpSpLocks/>
              </p:cNvGrpSpPr>
              <p:nvPr/>
            </p:nvGrpSpPr>
            <p:grpSpPr bwMode="auto">
              <a:xfrm rot="-9970459" flipH="1" flipV="1">
                <a:off x="2688" y="1056"/>
                <a:ext cx="784" cy="198"/>
                <a:chOff x="2532" y="1051"/>
                <a:chExt cx="893" cy="246"/>
              </a:xfrm>
            </p:grpSpPr>
            <p:grpSp>
              <p:nvGrpSpPr>
                <p:cNvPr id="377" name="组合 141"/>
                <p:cNvGrpSpPr>
                  <a:grpSpLocks/>
                </p:cNvGrpSpPr>
                <p:nvPr/>
              </p:nvGrpSpPr>
              <p:grpSpPr bwMode="auto">
                <a:xfrm>
                  <a:off x="2532" y="1051"/>
                  <a:ext cx="743" cy="185"/>
                  <a:chOff x="1565" y="2568"/>
                  <a:chExt cx="1118" cy="279"/>
                </a:xfrm>
              </p:grpSpPr>
              <p:sp>
                <p:nvSpPr>
                  <p:cNvPr id="383" name="自选图形 142"/>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4" name="自选图形 143"/>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5" name="自选图形 144"/>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6" name="自选图形 145"/>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378" name="组合 146"/>
                <p:cNvGrpSpPr>
                  <a:grpSpLocks/>
                </p:cNvGrpSpPr>
                <p:nvPr/>
              </p:nvGrpSpPr>
              <p:grpSpPr bwMode="auto">
                <a:xfrm rot="1353540">
                  <a:off x="2682" y="1111"/>
                  <a:ext cx="743" cy="186"/>
                  <a:chOff x="1565" y="2568"/>
                  <a:chExt cx="1118" cy="279"/>
                </a:xfrm>
              </p:grpSpPr>
              <p:sp>
                <p:nvSpPr>
                  <p:cNvPr id="379" name="自选图形 147"/>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0" name="自选图形 148"/>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1" name="自选图形 149"/>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2" name="自选图形 150"/>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grpSp>
          <p:nvGrpSpPr>
            <p:cNvPr id="352" name="组合 151"/>
            <p:cNvGrpSpPr>
              <a:grpSpLocks/>
            </p:cNvGrpSpPr>
            <p:nvPr/>
          </p:nvGrpSpPr>
          <p:grpSpPr bwMode="auto">
            <a:xfrm rot="513316">
              <a:off x="1854" y="2472"/>
              <a:ext cx="957" cy="242"/>
              <a:chOff x="2598" y="1026"/>
              <a:chExt cx="957" cy="242"/>
            </a:xfrm>
          </p:grpSpPr>
          <p:grpSp>
            <p:nvGrpSpPr>
              <p:cNvPr id="353" name="组合 152"/>
              <p:cNvGrpSpPr>
                <a:grpSpLocks/>
              </p:cNvGrpSpPr>
              <p:nvPr/>
            </p:nvGrpSpPr>
            <p:grpSpPr bwMode="auto">
              <a:xfrm rot="-9970459" flipH="1" flipV="1">
                <a:off x="2598" y="1026"/>
                <a:ext cx="957" cy="242"/>
                <a:chOff x="2532" y="1051"/>
                <a:chExt cx="893" cy="246"/>
              </a:xfrm>
            </p:grpSpPr>
            <p:grpSp>
              <p:nvGrpSpPr>
                <p:cNvPr id="365" name="组合 153"/>
                <p:cNvGrpSpPr>
                  <a:grpSpLocks/>
                </p:cNvGrpSpPr>
                <p:nvPr/>
              </p:nvGrpSpPr>
              <p:grpSpPr bwMode="auto">
                <a:xfrm>
                  <a:off x="2532" y="1051"/>
                  <a:ext cx="743" cy="185"/>
                  <a:chOff x="1565" y="2568"/>
                  <a:chExt cx="1118" cy="279"/>
                </a:xfrm>
              </p:grpSpPr>
              <p:sp>
                <p:nvSpPr>
                  <p:cNvPr id="371" name="自选图形 154"/>
                  <p:cNvSpPr>
                    <a:spLocks noChangeArrowheads="1"/>
                  </p:cNvSpPr>
                  <p:nvPr/>
                </p:nvSpPr>
                <p:spPr bwMode="gray">
                  <a:xfrm rot="5263130">
                    <a:off x="1859"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2" name="自选图形 155"/>
                  <p:cNvSpPr>
                    <a:spLocks noChangeArrowheads="1"/>
                  </p:cNvSpPr>
                  <p:nvPr/>
                </p:nvSpPr>
                <p:spPr bwMode="gray">
                  <a:xfrm rot="6078281">
                    <a:off x="1995"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3" name="自选图形 156"/>
                  <p:cNvSpPr>
                    <a:spLocks noChangeArrowheads="1"/>
                  </p:cNvSpPr>
                  <p:nvPr/>
                </p:nvSpPr>
                <p:spPr bwMode="gray">
                  <a:xfrm rot="6373927">
                    <a:off x="2071" y="229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4" name="自选图形 157"/>
                  <p:cNvSpPr>
                    <a:spLocks noChangeArrowheads="1"/>
                  </p:cNvSpPr>
                  <p:nvPr/>
                </p:nvSpPr>
                <p:spPr bwMode="gray">
                  <a:xfrm rot="6906312">
                    <a:off x="2161" y="232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366" name="组合 158"/>
                <p:cNvGrpSpPr>
                  <a:grpSpLocks/>
                </p:cNvGrpSpPr>
                <p:nvPr/>
              </p:nvGrpSpPr>
              <p:grpSpPr bwMode="auto">
                <a:xfrm rot="1353540">
                  <a:off x="2682" y="1111"/>
                  <a:ext cx="743" cy="186"/>
                  <a:chOff x="1565" y="2568"/>
                  <a:chExt cx="1118" cy="279"/>
                </a:xfrm>
              </p:grpSpPr>
              <p:sp>
                <p:nvSpPr>
                  <p:cNvPr id="367" name="自选图形 159"/>
                  <p:cNvSpPr>
                    <a:spLocks noChangeArrowheads="1"/>
                  </p:cNvSpPr>
                  <p:nvPr/>
                </p:nvSpPr>
                <p:spPr bwMode="gray">
                  <a:xfrm rot="5263130">
                    <a:off x="1859"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8" name="自选图形 160"/>
                  <p:cNvSpPr>
                    <a:spLocks noChangeArrowheads="1"/>
                  </p:cNvSpPr>
                  <p:nvPr/>
                </p:nvSpPr>
                <p:spPr bwMode="gray">
                  <a:xfrm rot="6078281">
                    <a:off x="1995"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9" name="自选图形 161"/>
                  <p:cNvSpPr>
                    <a:spLocks noChangeArrowheads="1"/>
                  </p:cNvSpPr>
                  <p:nvPr/>
                </p:nvSpPr>
                <p:spPr bwMode="gray">
                  <a:xfrm rot="6373927">
                    <a:off x="2071" y="229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0" name="自选图形 162"/>
                  <p:cNvSpPr>
                    <a:spLocks noChangeArrowheads="1"/>
                  </p:cNvSpPr>
                  <p:nvPr/>
                </p:nvSpPr>
                <p:spPr bwMode="gray">
                  <a:xfrm rot="6906312">
                    <a:off x="2161" y="232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nvGrpSpPr>
              <p:cNvPr id="354" name="组合 163"/>
              <p:cNvGrpSpPr>
                <a:grpSpLocks/>
              </p:cNvGrpSpPr>
              <p:nvPr/>
            </p:nvGrpSpPr>
            <p:grpSpPr bwMode="auto">
              <a:xfrm rot="-9970459" flipH="1" flipV="1">
                <a:off x="2688" y="1056"/>
                <a:ext cx="784" cy="198"/>
                <a:chOff x="2532" y="1051"/>
                <a:chExt cx="893" cy="246"/>
              </a:xfrm>
            </p:grpSpPr>
            <p:grpSp>
              <p:nvGrpSpPr>
                <p:cNvPr id="355" name="组合 164"/>
                <p:cNvGrpSpPr>
                  <a:grpSpLocks/>
                </p:cNvGrpSpPr>
                <p:nvPr/>
              </p:nvGrpSpPr>
              <p:grpSpPr bwMode="auto">
                <a:xfrm>
                  <a:off x="2532" y="1051"/>
                  <a:ext cx="743" cy="185"/>
                  <a:chOff x="1565" y="2568"/>
                  <a:chExt cx="1118" cy="279"/>
                </a:xfrm>
              </p:grpSpPr>
              <p:sp>
                <p:nvSpPr>
                  <p:cNvPr id="361" name="自选图形 165"/>
                  <p:cNvSpPr>
                    <a:spLocks noChangeArrowheads="1"/>
                  </p:cNvSpPr>
                  <p:nvPr/>
                </p:nvSpPr>
                <p:spPr bwMode="gray">
                  <a:xfrm rot="5263130">
                    <a:off x="1859"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2" name="自选图形 166"/>
                  <p:cNvSpPr>
                    <a:spLocks noChangeArrowheads="1"/>
                  </p:cNvSpPr>
                  <p:nvPr/>
                </p:nvSpPr>
                <p:spPr bwMode="gray">
                  <a:xfrm rot="6078281">
                    <a:off x="1995"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3" name="自选图形 167"/>
                  <p:cNvSpPr>
                    <a:spLocks noChangeArrowheads="1"/>
                  </p:cNvSpPr>
                  <p:nvPr/>
                </p:nvSpPr>
                <p:spPr bwMode="gray">
                  <a:xfrm rot="6373927">
                    <a:off x="2071" y="229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4" name="自选图形 168"/>
                  <p:cNvSpPr>
                    <a:spLocks noChangeArrowheads="1"/>
                  </p:cNvSpPr>
                  <p:nvPr/>
                </p:nvSpPr>
                <p:spPr bwMode="gray">
                  <a:xfrm rot="6906312">
                    <a:off x="2161" y="232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356" name="组合 169"/>
                <p:cNvGrpSpPr>
                  <a:grpSpLocks/>
                </p:cNvGrpSpPr>
                <p:nvPr/>
              </p:nvGrpSpPr>
              <p:grpSpPr bwMode="auto">
                <a:xfrm rot="1353540">
                  <a:off x="2682" y="1111"/>
                  <a:ext cx="743" cy="186"/>
                  <a:chOff x="1565" y="2568"/>
                  <a:chExt cx="1118" cy="279"/>
                </a:xfrm>
              </p:grpSpPr>
              <p:sp>
                <p:nvSpPr>
                  <p:cNvPr id="357" name="自选图形 170"/>
                  <p:cNvSpPr>
                    <a:spLocks noChangeArrowheads="1"/>
                  </p:cNvSpPr>
                  <p:nvPr/>
                </p:nvSpPr>
                <p:spPr bwMode="gray">
                  <a:xfrm rot="5263130">
                    <a:off x="1859"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8" name="自选图形 171"/>
                  <p:cNvSpPr>
                    <a:spLocks noChangeArrowheads="1"/>
                  </p:cNvSpPr>
                  <p:nvPr/>
                </p:nvSpPr>
                <p:spPr bwMode="gray">
                  <a:xfrm rot="6078281">
                    <a:off x="1995"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9" name="自选图形 172"/>
                  <p:cNvSpPr>
                    <a:spLocks noChangeArrowheads="1"/>
                  </p:cNvSpPr>
                  <p:nvPr/>
                </p:nvSpPr>
                <p:spPr bwMode="gray">
                  <a:xfrm rot="6373927">
                    <a:off x="2071" y="229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0" name="自选图形 173"/>
                  <p:cNvSpPr>
                    <a:spLocks noChangeArrowheads="1"/>
                  </p:cNvSpPr>
                  <p:nvPr/>
                </p:nvSpPr>
                <p:spPr bwMode="gray">
                  <a:xfrm rot="6906312">
                    <a:off x="2161" y="232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grpSp>
      <p:sp>
        <p:nvSpPr>
          <p:cNvPr id="397" name="矩形 183"/>
          <p:cNvSpPr>
            <a:spLocks noChangeArrowheads="1"/>
          </p:cNvSpPr>
          <p:nvPr/>
        </p:nvSpPr>
        <p:spPr bwMode="gray">
          <a:xfrm>
            <a:off x="8645421" y="1872029"/>
            <a:ext cx="649537" cy="646331"/>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b="1" dirty="0" smtClean="0">
                <a:solidFill>
                  <a:srgbClr val="FFFF00"/>
                </a:solidFill>
                <a:latin typeface="微软雅黑" pitchFamily="34" charset="-122"/>
                <a:ea typeface="微软雅黑" pitchFamily="34" charset="-122"/>
                <a:cs typeface="Arial" charset="0"/>
              </a:rPr>
              <a:t>军品</a:t>
            </a:r>
            <a:endParaRPr lang="en-US" altLang="zh-CN" b="1" dirty="0" smtClean="0">
              <a:solidFill>
                <a:srgbClr val="FFFF00"/>
              </a:solidFill>
              <a:latin typeface="微软雅黑" pitchFamily="34" charset="-122"/>
              <a:ea typeface="微软雅黑" pitchFamily="34" charset="-122"/>
              <a:cs typeface="Arial" charset="0"/>
            </a:endParaRPr>
          </a:p>
          <a:p>
            <a:pPr algn="ctr"/>
            <a:r>
              <a:rPr lang="zh-CN" altLang="en-US" b="1" dirty="0" smtClean="0">
                <a:solidFill>
                  <a:srgbClr val="FFFF00"/>
                </a:solidFill>
                <a:latin typeface="微软雅黑" pitchFamily="34" charset="-122"/>
                <a:ea typeface="微软雅黑" pitchFamily="34" charset="-122"/>
                <a:cs typeface="Arial" charset="0"/>
              </a:rPr>
              <a:t>研制</a:t>
            </a:r>
            <a:endParaRPr lang="en-US" altLang="zh-CN" b="1" dirty="0">
              <a:solidFill>
                <a:srgbClr val="FFFF00"/>
              </a:solidFill>
              <a:latin typeface="微软雅黑" pitchFamily="34" charset="-122"/>
              <a:ea typeface="微软雅黑" pitchFamily="34" charset="-122"/>
              <a:cs typeface="Arial" charset="0"/>
            </a:endParaRPr>
          </a:p>
        </p:txBody>
      </p:sp>
      <p:sp>
        <p:nvSpPr>
          <p:cNvPr id="398" name="矩形 184"/>
          <p:cNvSpPr>
            <a:spLocks noChangeArrowheads="1"/>
          </p:cNvSpPr>
          <p:nvPr/>
        </p:nvSpPr>
        <p:spPr bwMode="gray">
          <a:xfrm>
            <a:off x="7534171" y="3667376"/>
            <a:ext cx="649537" cy="646331"/>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b="1" dirty="0" smtClean="0">
                <a:solidFill>
                  <a:srgbClr val="FFFF00"/>
                </a:solidFill>
                <a:latin typeface="微软雅黑" pitchFamily="34" charset="-122"/>
                <a:ea typeface="微软雅黑" pitchFamily="34" charset="-122"/>
                <a:cs typeface="Arial" charset="0"/>
              </a:rPr>
              <a:t>民品</a:t>
            </a:r>
            <a:endParaRPr lang="en-US" altLang="zh-CN" b="1" dirty="0" smtClean="0">
              <a:solidFill>
                <a:srgbClr val="FFFF00"/>
              </a:solidFill>
              <a:latin typeface="微软雅黑" pitchFamily="34" charset="-122"/>
              <a:ea typeface="微软雅黑" pitchFamily="34" charset="-122"/>
              <a:cs typeface="Arial" charset="0"/>
            </a:endParaRPr>
          </a:p>
          <a:p>
            <a:pPr algn="ctr"/>
            <a:r>
              <a:rPr lang="zh-CN" altLang="en-US" b="1" dirty="0" smtClean="0">
                <a:solidFill>
                  <a:srgbClr val="FFFF00"/>
                </a:solidFill>
                <a:latin typeface="微软雅黑" pitchFamily="34" charset="-122"/>
                <a:ea typeface="微软雅黑" pitchFamily="34" charset="-122"/>
                <a:cs typeface="Arial" charset="0"/>
              </a:rPr>
              <a:t>产业</a:t>
            </a:r>
            <a:endParaRPr lang="en-US" altLang="zh-CN" b="1" dirty="0">
              <a:solidFill>
                <a:srgbClr val="FFFF00"/>
              </a:solidFill>
              <a:latin typeface="微软雅黑" pitchFamily="34" charset="-122"/>
              <a:ea typeface="微软雅黑" pitchFamily="34" charset="-122"/>
              <a:cs typeface="Arial" charset="0"/>
            </a:endParaRPr>
          </a:p>
        </p:txBody>
      </p:sp>
      <p:sp>
        <p:nvSpPr>
          <p:cNvPr id="399" name="矩形 185"/>
          <p:cNvSpPr>
            <a:spLocks noChangeArrowheads="1"/>
          </p:cNvSpPr>
          <p:nvPr/>
        </p:nvSpPr>
        <p:spPr bwMode="gray">
          <a:xfrm>
            <a:off x="9923358" y="3737534"/>
            <a:ext cx="649537" cy="646331"/>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b="1" dirty="0" smtClean="0">
                <a:solidFill>
                  <a:srgbClr val="FFFF00"/>
                </a:solidFill>
                <a:latin typeface="微软雅黑" pitchFamily="34" charset="-122"/>
                <a:ea typeface="微软雅黑" pitchFamily="34" charset="-122"/>
                <a:cs typeface="Arial" charset="0"/>
              </a:rPr>
              <a:t>创新</a:t>
            </a:r>
            <a:endParaRPr lang="en-US" altLang="zh-CN" b="1" dirty="0" smtClean="0">
              <a:solidFill>
                <a:srgbClr val="FFFF00"/>
              </a:solidFill>
              <a:latin typeface="微软雅黑" pitchFamily="34" charset="-122"/>
              <a:ea typeface="微软雅黑" pitchFamily="34" charset="-122"/>
              <a:cs typeface="Arial" charset="0"/>
            </a:endParaRPr>
          </a:p>
          <a:p>
            <a:pPr algn="ctr"/>
            <a:r>
              <a:rPr lang="zh-CN" altLang="en-US" b="1" dirty="0" smtClean="0">
                <a:solidFill>
                  <a:srgbClr val="FFFF00"/>
                </a:solidFill>
                <a:latin typeface="微软雅黑" pitchFamily="34" charset="-122"/>
                <a:ea typeface="微软雅黑" pitchFamily="34" charset="-122"/>
                <a:cs typeface="Arial" charset="0"/>
              </a:rPr>
              <a:t>特区</a:t>
            </a:r>
            <a:endParaRPr lang="en-US" altLang="zh-CN" b="1" dirty="0">
              <a:solidFill>
                <a:srgbClr val="FFFF00"/>
              </a:solidFill>
              <a:latin typeface="微软雅黑" pitchFamily="34" charset="-122"/>
              <a:ea typeface="微软雅黑" pitchFamily="34" charset="-122"/>
              <a:cs typeface="Arial" charset="0"/>
            </a:endParaRPr>
          </a:p>
        </p:txBody>
      </p:sp>
      <p:sp>
        <p:nvSpPr>
          <p:cNvPr id="2" name="TextBox 1"/>
          <p:cNvSpPr txBox="1"/>
          <p:nvPr/>
        </p:nvSpPr>
        <p:spPr>
          <a:xfrm>
            <a:off x="8011446" y="1135357"/>
            <a:ext cx="2031325" cy="369332"/>
          </a:xfrm>
          <a:prstGeom prst="rect">
            <a:avLst/>
          </a:prstGeom>
          <a:noFill/>
        </p:spPr>
        <p:txBody>
          <a:bodyPr wrap="none" rtlCol="0">
            <a:spAutoFit/>
          </a:bodyPr>
          <a:lstStyle/>
          <a:p>
            <a:r>
              <a:rPr lang="zh-CN" altLang="en-US" b="1" dirty="0">
                <a:latin typeface="微软雅黑" pitchFamily="34" charset="-122"/>
                <a:ea typeface="微软雅黑" pitchFamily="34" charset="-122"/>
              </a:rPr>
              <a:t>职</a:t>
            </a:r>
            <a:r>
              <a:rPr lang="zh-CN" altLang="en-US" b="1" dirty="0" smtClean="0">
                <a:latin typeface="微软雅黑" pitchFamily="34" charset="-122"/>
                <a:ea typeface="微软雅黑" pitchFamily="34" charset="-122"/>
              </a:rPr>
              <a:t>业发展通道畅通</a:t>
            </a:r>
            <a:endParaRPr lang="zh-CN" altLang="en-US" b="1" dirty="0">
              <a:latin typeface="微软雅黑" pitchFamily="34" charset="-122"/>
              <a:ea typeface="微软雅黑" pitchFamily="34" charset="-122"/>
            </a:endParaRPr>
          </a:p>
        </p:txBody>
      </p:sp>
      <p:sp>
        <p:nvSpPr>
          <p:cNvPr id="400" name="TextBox 399"/>
          <p:cNvSpPr txBox="1"/>
          <p:nvPr/>
        </p:nvSpPr>
        <p:spPr>
          <a:xfrm>
            <a:off x="6866521" y="5345834"/>
            <a:ext cx="4929555" cy="458908"/>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zh-CN"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你可以根据个人职业发展实现产业间跨类发展</a:t>
            </a:r>
            <a:endParaRPr lang="zh-CN" alt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3" name="TextBox 2"/>
          <p:cNvSpPr txBox="1"/>
          <p:nvPr/>
        </p:nvSpPr>
        <p:spPr>
          <a:xfrm>
            <a:off x="11300957" y="1830168"/>
            <a:ext cx="461665" cy="2939266"/>
          </a:xfrm>
          <a:prstGeom prst="rect">
            <a:avLst/>
          </a:prstGeom>
          <a:noFill/>
        </p:spPr>
        <p:txBody>
          <a:bodyPr vert="eaVert"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b="1" spc="50" dirty="0" smtClean="0">
                <a:ln w="11430"/>
                <a:effectLst>
                  <a:outerShdw blurRad="76200" dist="50800" dir="5400000" algn="tl" rotWithShape="0">
                    <a:srgbClr val="000000">
                      <a:alpha val="65000"/>
                    </a:srgbClr>
                  </a:outerShdw>
                </a:effectLst>
                <a:latin typeface="微软雅黑" pitchFamily="34" charset="-122"/>
                <a:ea typeface="微软雅黑" pitchFamily="34" charset="-122"/>
              </a:rPr>
              <a:t>你将有机会成为行业领军者</a:t>
            </a:r>
            <a:endParaRPr lang="zh-CN" altLang="en-US" b="1" spc="50" dirty="0">
              <a:ln w="11430"/>
              <a:effectLst>
                <a:outerShdw blurRad="76200" dist="50800" dir="5400000" algn="tl" rotWithShape="0">
                  <a:srgbClr val="000000">
                    <a:alpha val="65000"/>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4214129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QQ截图20160831154924.jpg"/>
          <p:cNvPicPr>
            <a:picLocks noChangeAspect="1"/>
          </p:cNvPicPr>
          <p:nvPr/>
        </p:nvPicPr>
        <p:blipFill>
          <a:blip r:embed="rId2"/>
          <a:stretch>
            <a:fillRect/>
          </a:stretch>
        </p:blipFill>
        <p:spPr>
          <a:xfrm>
            <a:off x="6000"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14</a:t>
            </a:fld>
            <a:endParaRPr lang="zh-CN" altLang="en-US">
              <a:solidFill>
                <a:prstClr val="black">
                  <a:tint val="75000"/>
                </a:prstClr>
              </a:solidFill>
            </a:endParaRPr>
          </a:p>
        </p:txBody>
      </p:sp>
      <p:sp>
        <p:nvSpPr>
          <p:cNvPr id="4" name="Freeform 6"/>
          <p:cNvSpPr>
            <a:spLocks noEditPoints="1"/>
          </p:cNvSpPr>
          <p:nvPr/>
        </p:nvSpPr>
        <p:spPr bwMode="auto">
          <a:xfrm>
            <a:off x="114754" y="48133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1" name="TextBox 16"/>
          <p:cNvSpPr txBox="1">
            <a:spLocks noChangeArrowheads="1"/>
          </p:cNvSpPr>
          <p:nvPr/>
        </p:nvSpPr>
        <p:spPr bwMode="auto">
          <a:xfrm>
            <a:off x="1907949" y="877889"/>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军品研发</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
        <p:nvSpPr>
          <p:cNvPr id="51" name="椭圆 50"/>
          <p:cNvSpPr/>
          <p:nvPr/>
        </p:nvSpPr>
        <p:spPr>
          <a:xfrm>
            <a:off x="8667815" y="291816"/>
            <a:ext cx="760029" cy="760029"/>
          </a:xfrm>
          <a:prstGeom prst="ellipse">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73986" y="1379086"/>
            <a:ext cx="5955413" cy="3847207"/>
          </a:xfrm>
          <a:prstGeom prst="rect">
            <a:avLst/>
          </a:prstGeom>
        </p:spPr>
        <p:txBody>
          <a:bodyPr wrap="square">
            <a:spAutoFit/>
          </a:bodyPr>
          <a:lstStyle/>
          <a:p>
            <a:pPr marL="0" lvl="2" algn="just">
              <a:lnSpc>
                <a:spcPct val="150000"/>
              </a:lnSpc>
              <a:buClr>
                <a:srgbClr val="000514"/>
              </a:buClr>
              <a:buSzPct val="70000"/>
              <a:defRPr/>
            </a:pPr>
            <a:r>
              <a:rPr lang="zh-CN" altLang="en-US" sz="1600" b="1" dirty="0">
                <a:solidFill>
                  <a:srgbClr val="1A2E53"/>
                </a:solidFill>
                <a:latin typeface="微软雅黑" panose="020B0503020204020204" pitchFamily="34" charset="-122"/>
                <a:ea typeface="微软雅黑" panose="020B0503020204020204" pitchFamily="34" charset="-122"/>
              </a:rPr>
              <a:t>作为国家雷达及系统装备的主要供应</a:t>
            </a:r>
            <a:r>
              <a:rPr lang="zh-CN" altLang="en-US" sz="1600" b="1" dirty="0" smtClean="0">
                <a:solidFill>
                  <a:srgbClr val="1A2E53"/>
                </a:solidFill>
                <a:latin typeface="微软雅黑" panose="020B0503020204020204" pitchFamily="34" charset="-122"/>
                <a:ea typeface="微软雅黑" panose="020B0503020204020204" pitchFamily="34" charset="-122"/>
              </a:rPr>
              <a:t>商，</a:t>
            </a:r>
            <a:r>
              <a:rPr lang="zh-CN" altLang="en-US" sz="1600" b="1" kern="0" dirty="0" smtClean="0">
                <a:solidFill>
                  <a:srgbClr val="1A2E53"/>
                </a:solidFill>
                <a:latin typeface="微软雅黑" panose="020B0503020204020204" pitchFamily="34" charset="-122"/>
                <a:ea typeface="微软雅黑" panose="020B0503020204020204" pitchFamily="34" charset="-122"/>
              </a:rPr>
              <a:t>依托强大的研发实力和科研平台，产品研发制造覆盖</a:t>
            </a:r>
            <a:r>
              <a:rPr lang="zh-CN" altLang="en-US" sz="1600" b="1" dirty="0" smtClean="0">
                <a:solidFill>
                  <a:srgbClr val="1A2E53"/>
                </a:solidFill>
                <a:latin typeface="微软雅黑" panose="020B0503020204020204" pitchFamily="34" charset="-122"/>
                <a:ea typeface="微软雅黑" panose="020B0503020204020204" pitchFamily="34" charset="-122"/>
              </a:rPr>
              <a:t>“</a:t>
            </a:r>
            <a:r>
              <a:rPr lang="zh-CN" altLang="en-US" sz="1600" b="1" dirty="0">
                <a:solidFill>
                  <a:srgbClr val="1A2E53"/>
                </a:solidFill>
                <a:latin typeface="微软雅黑" panose="020B0503020204020204" pitchFamily="34" charset="-122"/>
                <a:ea typeface="微软雅黑" panose="020B0503020204020204" pitchFamily="34" charset="-122"/>
              </a:rPr>
              <a:t>陆、海、空、天</a:t>
            </a:r>
            <a:r>
              <a:rPr lang="en-US" altLang="zh-CN" sz="1600" b="1" dirty="0" smtClean="0">
                <a:solidFill>
                  <a:srgbClr val="1A2E53"/>
                </a:solidFill>
                <a:latin typeface="微软雅黑" panose="020B0503020204020204" pitchFamily="34" charset="-122"/>
                <a:ea typeface="微软雅黑" panose="020B0503020204020204" pitchFamily="34" charset="-122"/>
              </a:rPr>
              <a:t>”</a:t>
            </a:r>
            <a:r>
              <a:rPr lang="zh-CN" altLang="en-US" sz="1600" b="1" dirty="0" smtClean="0">
                <a:solidFill>
                  <a:srgbClr val="1A2E53"/>
                </a:solidFill>
                <a:latin typeface="微软雅黑" panose="020B0503020204020204" pitchFamily="34" charset="-122"/>
                <a:ea typeface="微软雅黑" panose="020B0503020204020204" pitchFamily="34" charset="-122"/>
              </a:rPr>
              <a:t>各领域。</a:t>
            </a:r>
            <a:endParaRPr lang="en-US" altLang="zh-CN" sz="1600" b="1" dirty="0" smtClean="0">
              <a:solidFill>
                <a:srgbClr val="1A2E53"/>
              </a:solidFill>
              <a:latin typeface="微软雅黑" panose="020B0503020204020204" pitchFamily="34" charset="-122"/>
              <a:ea typeface="微软雅黑" panose="020B0503020204020204" pitchFamily="34" charset="-122"/>
            </a:endParaRPr>
          </a:p>
          <a:p>
            <a:pPr marL="285750" lvl="2" indent="-285750" algn="just">
              <a:lnSpc>
                <a:spcPct val="150000"/>
              </a:lnSpc>
              <a:buClr>
                <a:srgbClr val="000514"/>
              </a:buClr>
              <a:buSzPct val="70000"/>
              <a:buFont typeface="Wingdings" pitchFamily="2" charset="2"/>
              <a:buChar char="l"/>
              <a:defRPr/>
            </a:pPr>
            <a:r>
              <a:rPr lang="zh-CN" altLang="en-US" sz="1400" b="1" kern="0" dirty="0" smtClean="0">
                <a:solidFill>
                  <a:srgbClr val="0000FF"/>
                </a:solidFill>
                <a:latin typeface="微软雅黑" panose="020B0503020204020204" pitchFamily="34" charset="-122"/>
                <a:ea typeface="微软雅黑" panose="020B0503020204020204" pitchFamily="34" charset="-122"/>
              </a:rPr>
              <a:t>精密测量</a:t>
            </a:r>
            <a:endParaRPr lang="en-US" altLang="zh-CN" sz="1400" b="1" kern="0" dirty="0" smtClean="0">
              <a:solidFill>
                <a:srgbClr val="0000FF"/>
              </a:solidFill>
              <a:latin typeface="微软雅黑" panose="020B0503020204020204" pitchFamily="34" charset="-122"/>
              <a:ea typeface="微软雅黑" panose="020B0503020204020204" pitchFamily="34" charset="-122"/>
            </a:endParaRPr>
          </a:p>
          <a:p>
            <a:pPr marL="285750" lvl="2" indent="-285750" algn="just">
              <a:lnSpc>
                <a:spcPct val="150000"/>
              </a:lnSpc>
              <a:buClr>
                <a:srgbClr val="000514"/>
              </a:buClr>
              <a:buSzPct val="70000"/>
              <a:buFont typeface="Wingdings" pitchFamily="2" charset="2"/>
              <a:buChar char="l"/>
              <a:defRPr/>
            </a:pPr>
            <a:r>
              <a:rPr lang="zh-CN" altLang="en-US" sz="1400" b="1" kern="0" dirty="0">
                <a:solidFill>
                  <a:srgbClr val="0000FF"/>
                </a:solidFill>
                <a:latin typeface="微软雅黑" panose="020B0503020204020204" pitchFamily="34" charset="-122"/>
                <a:ea typeface="微软雅黑" panose="020B0503020204020204" pitchFamily="34" charset="-122"/>
              </a:rPr>
              <a:t>国</a:t>
            </a:r>
            <a:r>
              <a:rPr lang="zh-CN" altLang="en-US" sz="1400" b="1" kern="0" dirty="0" smtClean="0">
                <a:solidFill>
                  <a:srgbClr val="0000FF"/>
                </a:solidFill>
                <a:latin typeface="微软雅黑" panose="020B0503020204020204" pitchFamily="34" charset="-122"/>
                <a:ea typeface="微软雅黑" panose="020B0503020204020204" pitchFamily="34" charset="-122"/>
              </a:rPr>
              <a:t>土防空</a:t>
            </a:r>
            <a:endParaRPr lang="en-US" altLang="zh-CN" sz="1400" b="1" kern="0" dirty="0" smtClean="0">
              <a:solidFill>
                <a:srgbClr val="0000FF"/>
              </a:solidFill>
              <a:latin typeface="微软雅黑" panose="020B0503020204020204" pitchFamily="34" charset="-122"/>
              <a:ea typeface="微软雅黑" panose="020B0503020204020204" pitchFamily="34" charset="-122"/>
            </a:endParaRPr>
          </a:p>
          <a:p>
            <a:pPr marL="285750" lvl="2" indent="-285750" algn="just">
              <a:lnSpc>
                <a:spcPct val="150000"/>
              </a:lnSpc>
              <a:buClr>
                <a:srgbClr val="000514"/>
              </a:buClr>
              <a:buSzPct val="70000"/>
              <a:buFont typeface="Wingdings" pitchFamily="2" charset="2"/>
              <a:buChar char="l"/>
              <a:defRPr/>
            </a:pPr>
            <a:r>
              <a:rPr lang="zh-CN" altLang="en-US" sz="1400" b="1" kern="0" dirty="0">
                <a:solidFill>
                  <a:srgbClr val="0000FF"/>
                </a:solidFill>
                <a:latin typeface="微软雅黑" panose="020B0503020204020204" pitchFamily="34" charset="-122"/>
                <a:ea typeface="微软雅黑" panose="020B0503020204020204" pitchFamily="34" charset="-122"/>
              </a:rPr>
              <a:t>要</a:t>
            </a:r>
            <a:r>
              <a:rPr lang="zh-CN" altLang="en-US" sz="1400" b="1" kern="0" dirty="0" smtClean="0">
                <a:solidFill>
                  <a:srgbClr val="0000FF"/>
                </a:solidFill>
                <a:latin typeface="微软雅黑" panose="020B0503020204020204" pitchFamily="34" charset="-122"/>
                <a:ea typeface="微软雅黑" panose="020B0503020204020204" pitchFamily="34" charset="-122"/>
              </a:rPr>
              <a:t>地防空</a:t>
            </a:r>
            <a:endParaRPr lang="en-US" altLang="zh-CN" sz="1400" b="1" kern="0" dirty="0" smtClean="0">
              <a:solidFill>
                <a:srgbClr val="0000FF"/>
              </a:solidFill>
              <a:latin typeface="微软雅黑" panose="020B0503020204020204" pitchFamily="34" charset="-122"/>
              <a:ea typeface="微软雅黑" panose="020B0503020204020204" pitchFamily="34" charset="-122"/>
            </a:endParaRPr>
          </a:p>
          <a:p>
            <a:pPr marL="285750" lvl="2" indent="-285750" algn="just">
              <a:lnSpc>
                <a:spcPct val="150000"/>
              </a:lnSpc>
              <a:buClr>
                <a:srgbClr val="000514"/>
              </a:buClr>
              <a:buSzPct val="70000"/>
              <a:buFont typeface="Wingdings" pitchFamily="2" charset="2"/>
              <a:buChar char="l"/>
              <a:defRPr/>
            </a:pPr>
            <a:r>
              <a:rPr lang="zh-CN" altLang="en-US" sz="1400" b="1" kern="0" dirty="0">
                <a:solidFill>
                  <a:srgbClr val="0000FF"/>
                </a:solidFill>
                <a:latin typeface="微软雅黑" panose="020B0503020204020204" pitchFamily="34" charset="-122"/>
                <a:ea typeface="微软雅黑" panose="020B0503020204020204" pitchFamily="34" charset="-122"/>
              </a:rPr>
              <a:t>地</a:t>
            </a:r>
            <a:r>
              <a:rPr lang="zh-CN" altLang="en-US" sz="1400" b="1" kern="0" dirty="0" smtClean="0">
                <a:solidFill>
                  <a:srgbClr val="0000FF"/>
                </a:solidFill>
                <a:latin typeface="微软雅黑" panose="020B0503020204020204" pitchFamily="34" charset="-122"/>
                <a:ea typeface="微软雅黑" panose="020B0503020204020204" pitchFamily="34" charset="-122"/>
              </a:rPr>
              <a:t>面反导</a:t>
            </a:r>
            <a:endParaRPr lang="en-US" altLang="zh-CN" sz="1400" b="1" kern="0" dirty="0" smtClean="0">
              <a:solidFill>
                <a:srgbClr val="0000FF"/>
              </a:solidFill>
              <a:latin typeface="微软雅黑" panose="020B0503020204020204" pitchFamily="34" charset="-122"/>
              <a:ea typeface="微软雅黑" panose="020B0503020204020204" pitchFamily="34" charset="-122"/>
            </a:endParaRPr>
          </a:p>
          <a:p>
            <a:pPr marL="285750" lvl="2" indent="-285750" algn="just">
              <a:lnSpc>
                <a:spcPct val="150000"/>
              </a:lnSpc>
              <a:buClr>
                <a:srgbClr val="000514"/>
              </a:buClr>
              <a:buSzPct val="70000"/>
              <a:buFont typeface="Wingdings" pitchFamily="2" charset="2"/>
              <a:buChar char="l"/>
              <a:defRPr/>
            </a:pPr>
            <a:r>
              <a:rPr lang="zh-CN" altLang="en-US" sz="1400" b="1" kern="0" dirty="0">
                <a:solidFill>
                  <a:srgbClr val="0000FF"/>
                </a:solidFill>
                <a:latin typeface="微软雅黑" panose="020B0503020204020204" pitchFamily="34" charset="-122"/>
                <a:ea typeface="微软雅黑" panose="020B0503020204020204" pitchFamily="34" charset="-122"/>
              </a:rPr>
              <a:t>特</a:t>
            </a:r>
            <a:r>
              <a:rPr lang="zh-CN" altLang="en-US" sz="1400" b="1" kern="0" dirty="0" smtClean="0">
                <a:solidFill>
                  <a:srgbClr val="0000FF"/>
                </a:solidFill>
                <a:latin typeface="微软雅黑" panose="020B0503020204020204" pitchFamily="34" charset="-122"/>
                <a:ea typeface="微软雅黑" panose="020B0503020204020204" pitchFamily="34" charset="-122"/>
              </a:rPr>
              <a:t>种体制</a:t>
            </a:r>
            <a:endParaRPr lang="en-US" altLang="zh-CN" sz="1400" b="1" kern="0" dirty="0" smtClean="0">
              <a:solidFill>
                <a:srgbClr val="0000FF"/>
              </a:solidFill>
              <a:latin typeface="微软雅黑" panose="020B0503020204020204" pitchFamily="34" charset="-122"/>
              <a:ea typeface="微软雅黑" panose="020B0503020204020204" pitchFamily="34" charset="-122"/>
            </a:endParaRPr>
          </a:p>
          <a:p>
            <a:pPr marL="285750" lvl="2" indent="-285750" algn="just">
              <a:lnSpc>
                <a:spcPct val="150000"/>
              </a:lnSpc>
              <a:buClr>
                <a:srgbClr val="000514"/>
              </a:buClr>
              <a:buSzPct val="70000"/>
              <a:buFont typeface="Wingdings" pitchFamily="2" charset="2"/>
              <a:buChar char="l"/>
              <a:defRPr/>
            </a:pPr>
            <a:r>
              <a:rPr lang="zh-CN" altLang="en-US" sz="1400" b="1" kern="0" dirty="0">
                <a:solidFill>
                  <a:srgbClr val="0000FF"/>
                </a:solidFill>
                <a:latin typeface="微软雅黑" panose="020B0503020204020204" pitchFamily="34" charset="-122"/>
                <a:ea typeface="微软雅黑" panose="020B0503020204020204" pitchFamily="34" charset="-122"/>
              </a:rPr>
              <a:t>舰</a:t>
            </a:r>
            <a:r>
              <a:rPr lang="zh-CN" altLang="en-US" sz="1400" b="1" kern="0" dirty="0" smtClean="0">
                <a:solidFill>
                  <a:srgbClr val="0000FF"/>
                </a:solidFill>
                <a:latin typeface="微软雅黑" panose="020B0503020204020204" pitchFamily="34" charset="-122"/>
                <a:ea typeface="微软雅黑" panose="020B0503020204020204" pitchFamily="34" charset="-122"/>
              </a:rPr>
              <a:t>载领域</a:t>
            </a:r>
            <a:endParaRPr lang="en-US" altLang="zh-CN" sz="1400" b="1" kern="0" dirty="0" smtClean="0">
              <a:solidFill>
                <a:srgbClr val="0000FF"/>
              </a:solidFill>
              <a:latin typeface="微软雅黑" panose="020B0503020204020204" pitchFamily="34" charset="-122"/>
              <a:ea typeface="微软雅黑" panose="020B0503020204020204" pitchFamily="34" charset="-122"/>
            </a:endParaRPr>
          </a:p>
          <a:p>
            <a:pPr marL="285750" lvl="2" indent="-285750" algn="just">
              <a:lnSpc>
                <a:spcPct val="150000"/>
              </a:lnSpc>
              <a:buClr>
                <a:srgbClr val="000514"/>
              </a:buClr>
              <a:buSzPct val="70000"/>
              <a:buFont typeface="Wingdings" pitchFamily="2" charset="2"/>
              <a:buChar char="l"/>
              <a:defRPr/>
            </a:pPr>
            <a:r>
              <a:rPr lang="zh-CN" altLang="en-US" sz="1400" b="1" kern="0" dirty="0">
                <a:solidFill>
                  <a:srgbClr val="0000FF"/>
                </a:solidFill>
                <a:latin typeface="微软雅黑" panose="020B0503020204020204" pitchFamily="34" charset="-122"/>
                <a:ea typeface="微软雅黑" panose="020B0503020204020204" pitchFamily="34" charset="-122"/>
              </a:rPr>
              <a:t>机</a:t>
            </a:r>
            <a:r>
              <a:rPr lang="zh-CN" altLang="en-US" sz="1400" b="1" kern="0" dirty="0" smtClean="0">
                <a:solidFill>
                  <a:srgbClr val="0000FF"/>
                </a:solidFill>
                <a:latin typeface="微软雅黑" panose="020B0503020204020204" pitchFamily="34" charset="-122"/>
                <a:ea typeface="微软雅黑" panose="020B0503020204020204" pitchFamily="34" charset="-122"/>
              </a:rPr>
              <a:t>载预警</a:t>
            </a:r>
            <a:endParaRPr lang="en-US" altLang="zh-CN" sz="1400" b="1" kern="0" dirty="0" smtClean="0">
              <a:solidFill>
                <a:srgbClr val="0000FF"/>
              </a:solidFill>
              <a:latin typeface="微软雅黑" panose="020B0503020204020204" pitchFamily="34" charset="-122"/>
              <a:ea typeface="微软雅黑" panose="020B0503020204020204" pitchFamily="34" charset="-122"/>
            </a:endParaRPr>
          </a:p>
          <a:p>
            <a:pPr marL="285750" lvl="2" indent="-285750" algn="just">
              <a:lnSpc>
                <a:spcPct val="150000"/>
              </a:lnSpc>
              <a:buClr>
                <a:srgbClr val="000514"/>
              </a:buClr>
              <a:buSzPct val="70000"/>
              <a:buFont typeface="Wingdings" pitchFamily="2" charset="2"/>
              <a:buChar char="l"/>
              <a:defRPr/>
            </a:pPr>
            <a:r>
              <a:rPr lang="zh-CN" altLang="en-US" sz="1400" b="1" kern="0" dirty="0">
                <a:solidFill>
                  <a:srgbClr val="0000FF"/>
                </a:solidFill>
                <a:latin typeface="微软雅黑" panose="020B0503020204020204" pitchFamily="34" charset="-122"/>
                <a:ea typeface="微软雅黑" panose="020B0503020204020204" pitchFamily="34" charset="-122"/>
              </a:rPr>
              <a:t>机</a:t>
            </a:r>
            <a:r>
              <a:rPr lang="zh-CN" altLang="en-US" sz="1400" b="1" kern="0" dirty="0" smtClean="0">
                <a:solidFill>
                  <a:srgbClr val="0000FF"/>
                </a:solidFill>
                <a:latin typeface="微软雅黑" panose="020B0503020204020204" pitchFamily="34" charset="-122"/>
                <a:ea typeface="微软雅黑" panose="020B0503020204020204" pitchFamily="34" charset="-122"/>
              </a:rPr>
              <a:t>载火控</a:t>
            </a:r>
            <a:endParaRPr lang="en-US" altLang="zh-CN" sz="1400" b="1" kern="0" dirty="0" smtClean="0">
              <a:solidFill>
                <a:srgbClr val="0000FF"/>
              </a:solidFill>
              <a:latin typeface="微软雅黑" panose="020B0503020204020204" pitchFamily="34" charset="-122"/>
              <a:ea typeface="微软雅黑" panose="020B0503020204020204" pitchFamily="34" charset="-122"/>
            </a:endParaRPr>
          </a:p>
          <a:p>
            <a:pPr marL="285750" lvl="2" indent="-285750" algn="just">
              <a:lnSpc>
                <a:spcPct val="150000"/>
              </a:lnSpc>
              <a:buClr>
                <a:srgbClr val="000514"/>
              </a:buClr>
              <a:buSzPct val="70000"/>
              <a:buFont typeface="Wingdings" pitchFamily="2" charset="2"/>
              <a:buChar char="l"/>
              <a:defRPr/>
            </a:pPr>
            <a:r>
              <a:rPr lang="zh-CN" altLang="en-US" sz="1400" b="1" kern="0" dirty="0">
                <a:solidFill>
                  <a:srgbClr val="0000FF"/>
                </a:solidFill>
                <a:latin typeface="微软雅黑" panose="020B0503020204020204" pitchFamily="34" charset="-122"/>
                <a:ea typeface="微软雅黑" panose="020B0503020204020204" pitchFamily="34" charset="-122"/>
              </a:rPr>
              <a:t>侦</a:t>
            </a:r>
            <a:r>
              <a:rPr lang="zh-CN" altLang="en-US" sz="1400" b="1" kern="0" dirty="0" smtClean="0">
                <a:solidFill>
                  <a:srgbClr val="0000FF"/>
                </a:solidFill>
                <a:latin typeface="微软雅黑" panose="020B0503020204020204" pitchFamily="34" charset="-122"/>
                <a:ea typeface="微软雅黑" panose="020B0503020204020204" pitchFamily="34" charset="-122"/>
              </a:rPr>
              <a:t>查成像</a:t>
            </a:r>
            <a:r>
              <a:rPr lang="en-US" altLang="zh-CN" sz="1400" b="1" kern="0" dirty="0">
                <a:solidFill>
                  <a:srgbClr val="0000FF"/>
                </a:solidFill>
                <a:latin typeface="微软雅黑" panose="020B0503020204020204" pitchFamily="34" charset="-122"/>
                <a:ea typeface="微软雅黑" panose="020B0503020204020204" pitchFamily="34" charset="-122"/>
              </a:rPr>
              <a:t> </a:t>
            </a:r>
            <a:r>
              <a:rPr lang="en-US" altLang="zh-CN" sz="1400" b="1" kern="0" dirty="0" smtClean="0">
                <a:solidFill>
                  <a:srgbClr val="0000FF"/>
                </a:solidFill>
                <a:latin typeface="微软雅黑" panose="020B0503020204020204" pitchFamily="34" charset="-122"/>
                <a:ea typeface="微软雅黑" panose="020B0503020204020204" pitchFamily="34" charset="-122"/>
              </a:rPr>
              <a:t>  </a:t>
            </a:r>
          </a:p>
          <a:p>
            <a:pPr marL="0" lvl="2" algn="just">
              <a:lnSpc>
                <a:spcPct val="50000"/>
              </a:lnSpc>
              <a:buClr>
                <a:srgbClr val="000514"/>
              </a:buClr>
              <a:buSzPct val="70000"/>
              <a:defRPr/>
            </a:pPr>
            <a:r>
              <a:rPr lang="en-US" altLang="zh-CN" sz="1400" b="1" kern="0" dirty="0">
                <a:solidFill>
                  <a:srgbClr val="0000FF"/>
                </a:solidFill>
                <a:latin typeface="微软雅黑" panose="020B0503020204020204" pitchFamily="34" charset="-122"/>
                <a:ea typeface="微软雅黑" panose="020B0503020204020204" pitchFamily="34" charset="-122"/>
              </a:rPr>
              <a:t> </a:t>
            </a:r>
            <a:r>
              <a:rPr lang="en-US" altLang="zh-CN" sz="1400" b="1" kern="0" dirty="0" smtClean="0">
                <a:solidFill>
                  <a:srgbClr val="0000FF"/>
                </a:solidFill>
                <a:latin typeface="微软雅黑" panose="020B0503020204020204" pitchFamily="34" charset="-122"/>
                <a:ea typeface="微软雅黑" panose="020B0503020204020204" pitchFamily="34" charset="-122"/>
              </a:rPr>
              <a:t>     ……</a:t>
            </a:r>
          </a:p>
        </p:txBody>
      </p:sp>
      <p:pic>
        <p:nvPicPr>
          <p:cNvPr id="37" name="Picture 7" descr="IMG_45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0442" y="536051"/>
            <a:ext cx="1734774" cy="1441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3206-zong1[2][1]"/>
          <p:cNvPicPr preferRelativeResize="0">
            <a:picLocks noChangeArrowheads="1"/>
          </p:cNvPicPr>
          <p:nvPr/>
        </p:nvPicPr>
        <p:blipFill>
          <a:blip r:embed="rId4">
            <a:extLst>
              <a:ext uri="{28A0092B-C50C-407E-A947-70E740481C1C}">
                <a14:useLocalDpi xmlns:a14="http://schemas.microsoft.com/office/drawing/2010/main" val="0"/>
              </a:ext>
            </a:extLst>
          </a:blip>
          <a:srcRect r="6256"/>
          <a:stretch>
            <a:fillRect/>
          </a:stretch>
        </p:blipFill>
        <p:spPr bwMode="auto">
          <a:xfrm>
            <a:off x="6059360" y="3801262"/>
            <a:ext cx="2224669" cy="15262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1" descr="效果图"/>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7558" y="4683750"/>
            <a:ext cx="2233492" cy="1620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 name="TextBox 16"/>
          <p:cNvSpPr txBox="1">
            <a:spLocks noChangeArrowheads="1"/>
          </p:cNvSpPr>
          <p:nvPr/>
        </p:nvSpPr>
        <p:spPr bwMode="auto">
          <a:xfrm>
            <a:off x="3121119" y="3071856"/>
            <a:ext cx="4645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zh-CN" alt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全</a:t>
            </a:r>
            <a:r>
              <a:rPr lang="zh-CN"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方位覆盖各领</a:t>
            </a:r>
            <a:r>
              <a:rPr lang="zh-CN" alt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域</a:t>
            </a:r>
            <a:r>
              <a:rPr lang="zh-CN"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现役主战装备</a:t>
            </a:r>
          </a:p>
        </p:txBody>
      </p:sp>
      <p:pic>
        <p:nvPicPr>
          <p:cNvPr id="4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4516" y="1379086"/>
            <a:ext cx="1692162" cy="1527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 name="Picture 12" descr="2副本"/>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4029" y="2636876"/>
            <a:ext cx="1800551" cy="1331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 name="Picture 6"/>
          <p:cNvPicPr>
            <a:picLocks noChangeAspect="1" noChangeArrowheads="1"/>
          </p:cNvPicPr>
          <p:nvPr/>
        </p:nvPicPr>
        <p:blipFill>
          <a:blip r:embed="rId8">
            <a:extLst>
              <a:ext uri="{28A0092B-C50C-407E-A947-70E740481C1C}">
                <a14:useLocalDpi xmlns:a14="http://schemas.microsoft.com/office/drawing/2010/main" val="0"/>
              </a:ext>
            </a:extLst>
          </a:blip>
          <a:srcRect l="23691" t="46901" r="61264" b="38051"/>
          <a:stretch>
            <a:fillRect/>
          </a:stretch>
        </p:blipFill>
        <p:spPr bwMode="auto">
          <a:xfrm>
            <a:off x="9915216" y="3742799"/>
            <a:ext cx="1740956" cy="1203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矩形 49"/>
          <p:cNvSpPr/>
          <p:nvPr/>
        </p:nvSpPr>
        <p:spPr>
          <a:xfrm>
            <a:off x="3428672" y="847616"/>
            <a:ext cx="4855357" cy="5078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lvl="2" algn="just">
              <a:lnSpc>
                <a:spcPct val="150000"/>
              </a:lnSpc>
              <a:buClr>
                <a:srgbClr val="000514"/>
              </a:buClr>
              <a:buSzPct val="70000"/>
              <a:defRPr/>
            </a:pPr>
            <a:r>
              <a:rPr lang="en-US" altLang="zh-CN"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r>
              <a:rPr lang="zh-CN" altLang="en-US"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你有机会成为国家主战雷达装备设计者</a:t>
            </a:r>
            <a:endParaRPr lang="en-US" altLang="zh-CN"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2" name="TextBox 1"/>
          <p:cNvSpPr txBox="1">
            <a:spLocks noChangeArrowheads="1"/>
          </p:cNvSpPr>
          <p:nvPr/>
        </p:nvSpPr>
        <p:spPr bwMode="auto">
          <a:xfrm>
            <a:off x="114755" y="5186797"/>
            <a:ext cx="331391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Arial" charset="0"/>
                <a:ea typeface="宋体" charset="-122"/>
              </a:defRPr>
            </a:lvl1pPr>
            <a:lvl2pPr marL="742950" indent="-285750" eaLnBrk="0" hangingPunct="0">
              <a:defRPr sz="2400">
                <a:solidFill>
                  <a:schemeClr val="tx1"/>
                </a:solidFill>
                <a:latin typeface="Arial" charset="0"/>
                <a:ea typeface="宋体" charset="-122"/>
              </a:defRPr>
            </a:lvl2pPr>
            <a:lvl3pPr marL="1143000" indent="-228600" eaLnBrk="0" hangingPunct="0">
              <a:defRPr sz="2400">
                <a:solidFill>
                  <a:schemeClr val="tx1"/>
                </a:solidFill>
                <a:latin typeface="Arial" charset="0"/>
                <a:ea typeface="宋体" charset="-122"/>
              </a:defRPr>
            </a:lvl3pPr>
            <a:lvl4pPr marL="1600200" indent="-228600" eaLnBrk="0" hangingPunct="0">
              <a:defRPr sz="2400">
                <a:solidFill>
                  <a:schemeClr val="tx1"/>
                </a:solidFill>
                <a:latin typeface="Arial" charset="0"/>
                <a:ea typeface="宋体" charset="-122"/>
              </a:defRPr>
            </a:lvl4pPr>
            <a:lvl5pPr marL="2057400" indent="-228600" eaLnBrk="0" hangingPunct="0">
              <a:defRPr sz="2400">
                <a:solidFill>
                  <a:schemeClr val="tx1"/>
                </a:solidFill>
                <a:latin typeface="Arial" charset="0"/>
                <a:ea typeface="宋体" charset="-122"/>
              </a:defRPr>
            </a:lvl5pPr>
            <a:lvl6pPr marL="2514600" indent="-228600" eaLnBrk="0" fontAlgn="base" hangingPunct="0">
              <a:spcBef>
                <a:spcPct val="0"/>
              </a:spcBef>
              <a:spcAft>
                <a:spcPct val="0"/>
              </a:spcAft>
              <a:defRPr sz="2400">
                <a:solidFill>
                  <a:schemeClr val="tx1"/>
                </a:solidFill>
                <a:latin typeface="Arial" charset="0"/>
                <a:ea typeface="宋体" charset="-122"/>
              </a:defRPr>
            </a:lvl6pPr>
            <a:lvl7pPr marL="2971800" indent="-228600" eaLnBrk="0" fontAlgn="base" hangingPunct="0">
              <a:spcBef>
                <a:spcPct val="0"/>
              </a:spcBef>
              <a:spcAft>
                <a:spcPct val="0"/>
              </a:spcAft>
              <a:defRPr sz="2400">
                <a:solidFill>
                  <a:schemeClr val="tx1"/>
                </a:solidFill>
                <a:latin typeface="Arial" charset="0"/>
                <a:ea typeface="宋体" charset="-122"/>
              </a:defRPr>
            </a:lvl7pPr>
            <a:lvl8pPr marL="3429000" indent="-228600" eaLnBrk="0" fontAlgn="base" hangingPunct="0">
              <a:spcBef>
                <a:spcPct val="0"/>
              </a:spcBef>
              <a:spcAft>
                <a:spcPct val="0"/>
              </a:spcAft>
              <a:defRPr sz="2400">
                <a:solidFill>
                  <a:schemeClr val="tx1"/>
                </a:solidFill>
                <a:latin typeface="Arial" charset="0"/>
                <a:ea typeface="宋体" charset="-122"/>
              </a:defRPr>
            </a:lvl8pPr>
            <a:lvl9pPr marL="3886200" indent="-228600" eaLnBrk="0" fontAlgn="base" hangingPunct="0">
              <a:spcBef>
                <a:spcPct val="0"/>
              </a:spcBef>
              <a:spcAft>
                <a:spcPct val="0"/>
              </a:spcAft>
              <a:defRPr sz="2400">
                <a:solidFill>
                  <a:schemeClr val="tx1"/>
                </a:solidFill>
                <a:latin typeface="Arial" charset="0"/>
                <a:ea typeface="宋体" charset="-122"/>
              </a:defRPr>
            </a:lvl9pPr>
          </a:lstStyle>
          <a:p>
            <a:pPr eaLnBrk="1" hangingPunct="1">
              <a:lnSpc>
                <a:spcPct val="120000"/>
              </a:lnSpc>
              <a:spcBef>
                <a:spcPct val="50000"/>
              </a:spcBef>
            </a:pPr>
            <a:r>
              <a:rPr kumimoji="1" lang="zh-CN" alt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       </a:t>
            </a:r>
            <a:r>
              <a:rPr kumimoji="1" lang="zh-CN" alt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十</a:t>
            </a:r>
            <a:r>
              <a:rPr kumimoji="1" lang="zh-CN" altLang="en-US"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四所的技术创新能力、新技术新体制雷达产品研制生产能力实现了跨越式发展，一批国际先进水平的雷达及其系统产品研制成功，保障了国防重点工程任务的顺利完</a:t>
            </a:r>
            <a:r>
              <a:rPr kumimoji="1" lang="zh-CN" alt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成。  </a:t>
            </a:r>
            <a:endParaRPr lang="zh-CN" altLang="en-US"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785877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QQ截图20160831154924.jpg"/>
          <p:cNvPicPr>
            <a:picLocks noChangeAspect="1"/>
          </p:cNvPicPr>
          <p:nvPr/>
        </p:nvPicPr>
        <p:blipFill>
          <a:blip r:embed="rId2"/>
          <a:stretch>
            <a:fillRect/>
          </a:stretch>
        </p:blipFill>
        <p:spPr>
          <a:xfrm>
            <a:off x="6000" y="0"/>
            <a:ext cx="12158227" cy="6858000"/>
          </a:xfrm>
          <a:prstGeom prst="rect">
            <a:avLst/>
          </a:prstGeom>
        </p:spPr>
      </p:pic>
      <p:sp>
        <p:nvSpPr>
          <p:cNvPr id="4" name="灯片编号占位符 3"/>
          <p:cNvSpPr>
            <a:spLocks noGrp="1"/>
          </p:cNvSpPr>
          <p:nvPr>
            <p:ph type="sldNum" sz="quarter" idx="12"/>
          </p:nvPr>
        </p:nvSpPr>
        <p:spPr/>
        <p:txBody>
          <a:bodyPr/>
          <a:lstStyle/>
          <a:p>
            <a:pPr>
              <a:defRPr/>
            </a:pPr>
            <a:fld id="{71F45F7A-7469-4BE0-ADC8-A2B2F6138DA1}" type="slidenum">
              <a:rPr lang="zh-CN" altLang="en-US" smtClean="0">
                <a:solidFill>
                  <a:prstClr val="black">
                    <a:tint val="75000"/>
                  </a:prstClr>
                </a:solidFill>
              </a:rPr>
              <a:pPr>
                <a:defRPr/>
              </a:pPr>
              <a:t>15</a:t>
            </a:fld>
            <a:endParaRPr lang="zh-CN" altLang="en-US" dirty="0">
              <a:solidFill>
                <a:prstClr val="black">
                  <a:tint val="75000"/>
                </a:prstClr>
              </a:solidFill>
            </a:endParaRPr>
          </a:p>
        </p:txBody>
      </p:sp>
      <p:sp>
        <p:nvSpPr>
          <p:cNvPr id="20" name="矩形 19"/>
          <p:cNvSpPr/>
          <p:nvPr/>
        </p:nvSpPr>
        <p:spPr>
          <a:xfrm>
            <a:off x="423612" y="1885828"/>
            <a:ext cx="6521474" cy="1705403"/>
          </a:xfrm>
          <a:prstGeom prst="rect">
            <a:avLst/>
          </a:prstGeom>
        </p:spPr>
        <p:txBody>
          <a:bodyPr wrap="square">
            <a:spAutoFit/>
          </a:bodyPr>
          <a:lstStyle/>
          <a:p>
            <a:pPr marL="0" lvl="2" algn="just">
              <a:lnSpc>
                <a:spcPct val="150000"/>
              </a:lnSpc>
              <a:buClr>
                <a:srgbClr val="000514"/>
              </a:buClr>
              <a:buSzPct val="70000"/>
              <a:defRPr/>
            </a:pPr>
            <a:r>
              <a:rPr lang="zh-CN" altLang="zh-CN" b="1" kern="0" dirty="0">
                <a:solidFill>
                  <a:srgbClr val="1A2E53"/>
                </a:solidFill>
                <a:latin typeface="微软雅黑" panose="020B0503020204020204" pitchFamily="34" charset="-122"/>
                <a:ea typeface="微软雅黑" panose="020B0503020204020204" pitchFamily="34" charset="-122"/>
              </a:rPr>
              <a:t>围绕战略</a:t>
            </a:r>
            <a:r>
              <a:rPr lang="zh-CN" altLang="en-US" b="1" kern="0" dirty="0">
                <a:solidFill>
                  <a:srgbClr val="1A2E53"/>
                </a:solidFill>
                <a:latin typeface="微软雅黑" panose="020B0503020204020204" pitchFamily="34" charset="-122"/>
                <a:ea typeface="微软雅黑" panose="020B0503020204020204" pitchFamily="34" charset="-122"/>
              </a:rPr>
              <a:t>发展</a:t>
            </a:r>
            <a:r>
              <a:rPr lang="zh-CN" altLang="zh-CN" b="1" kern="0" dirty="0">
                <a:solidFill>
                  <a:srgbClr val="1A2E53"/>
                </a:solidFill>
                <a:latin typeface="微软雅黑" panose="020B0503020204020204" pitchFamily="34" charset="-122"/>
                <a:ea typeface="微软雅黑" panose="020B0503020204020204" pitchFamily="34" charset="-122"/>
              </a:rPr>
              <a:t>需</a:t>
            </a:r>
            <a:r>
              <a:rPr lang="zh-CN" altLang="en-US" b="1" kern="0" dirty="0">
                <a:solidFill>
                  <a:srgbClr val="1A2E53"/>
                </a:solidFill>
                <a:latin typeface="微软雅黑" panose="020B0503020204020204" pitchFamily="34" charset="-122"/>
                <a:ea typeface="微软雅黑" panose="020B0503020204020204" pitchFamily="34" charset="-122"/>
              </a:rPr>
              <a:t>要确定创新平台项目，组建团队成员。构建项目运行机制，确保项目正常开展。制定考核激励措施，激发人才活力。同时</a:t>
            </a:r>
            <a:r>
              <a:rPr lang="zh-CN" altLang="zh-CN" b="1" kern="0" dirty="0">
                <a:solidFill>
                  <a:srgbClr val="1A2E53"/>
                </a:solidFill>
                <a:latin typeface="微软雅黑" panose="020B0503020204020204" pitchFamily="34" charset="-122"/>
                <a:ea typeface="微软雅黑" panose="020B0503020204020204" pitchFamily="34" charset="-122"/>
              </a:rPr>
              <a:t>畅通团队人员的内外部流动机制</a:t>
            </a:r>
            <a:r>
              <a:rPr lang="zh-CN" altLang="en-US" b="1" kern="0" dirty="0">
                <a:solidFill>
                  <a:srgbClr val="1A2E53"/>
                </a:solidFill>
                <a:latin typeface="微软雅黑" panose="020B0503020204020204" pitchFamily="34" charset="-122"/>
                <a:ea typeface="微软雅黑" panose="020B0503020204020204" pitchFamily="34" charset="-122"/>
              </a:rPr>
              <a:t>，规范项目经费，维护创新平台常态化运作</a:t>
            </a:r>
            <a:r>
              <a:rPr lang="zh-CN" altLang="en-US" b="1" kern="0" dirty="0" smtClean="0">
                <a:solidFill>
                  <a:srgbClr val="1A2E53"/>
                </a:solidFill>
                <a:latin typeface="微软雅黑" panose="020B0503020204020204" pitchFamily="34" charset="-122"/>
                <a:ea typeface="微软雅黑" panose="020B0503020204020204" pitchFamily="34" charset="-122"/>
              </a:rPr>
              <a:t>。</a:t>
            </a:r>
            <a:endParaRPr lang="en-US" altLang="zh-CN" b="1" kern="0" dirty="0">
              <a:solidFill>
                <a:srgbClr val="1A2E53"/>
              </a:solidFill>
              <a:latin typeface="微软雅黑" panose="020B0503020204020204" pitchFamily="34" charset="-122"/>
              <a:ea typeface="微软雅黑" panose="020B0503020204020204" pitchFamily="34" charset="-122"/>
            </a:endParaRPr>
          </a:p>
        </p:txBody>
      </p:sp>
      <p:sp>
        <p:nvSpPr>
          <p:cNvPr id="22" name="Freeform 6"/>
          <p:cNvSpPr>
            <a:spLocks noEditPoints="1"/>
          </p:cNvSpPr>
          <p:nvPr/>
        </p:nvSpPr>
        <p:spPr bwMode="auto">
          <a:xfrm>
            <a:off x="114754" y="697106"/>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23" name="TextBox 16"/>
          <p:cNvSpPr txBox="1">
            <a:spLocks noChangeArrowheads="1"/>
          </p:cNvSpPr>
          <p:nvPr/>
        </p:nvSpPr>
        <p:spPr bwMode="auto">
          <a:xfrm>
            <a:off x="1907949" y="1105094"/>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创新特区</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
        <p:nvSpPr>
          <p:cNvPr id="12" name="矩形 11"/>
          <p:cNvSpPr/>
          <p:nvPr/>
        </p:nvSpPr>
        <p:spPr>
          <a:xfrm>
            <a:off x="3306011" y="1055225"/>
            <a:ext cx="4269963" cy="5078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lvl="2" algn="just">
              <a:lnSpc>
                <a:spcPct val="150000"/>
              </a:lnSpc>
              <a:buClr>
                <a:srgbClr val="000514"/>
              </a:buClr>
              <a:buSzPct val="70000"/>
              <a:defRPr/>
            </a:pPr>
            <a:r>
              <a:rPr lang="en-US" altLang="zh-CN"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r>
              <a:rPr lang="zh-CN" altLang="en-US"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你有机会成为创</a:t>
            </a:r>
            <a:r>
              <a:rPr lang="zh-CN" altLang="en-US"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新技术的探索者</a:t>
            </a:r>
            <a:endParaRPr lang="en-US" altLang="zh-CN"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049891" y="3917592"/>
            <a:ext cx="4512240" cy="2595450"/>
            <a:chOff x="666750" y="2060848"/>
            <a:chExt cx="7799388" cy="4605989"/>
          </a:xfrm>
        </p:grpSpPr>
        <p:sp>
          <p:nvSpPr>
            <p:cNvPr id="14" name="Freeform 4"/>
            <p:cNvSpPr>
              <a:spLocks/>
            </p:cNvSpPr>
            <p:nvPr/>
          </p:nvSpPr>
          <p:spPr bwMode="gray">
            <a:xfrm>
              <a:off x="682625" y="3623600"/>
              <a:ext cx="7767638" cy="3043237"/>
            </a:xfrm>
            <a:custGeom>
              <a:avLst/>
              <a:gdLst>
                <a:gd name="T0" fmla="*/ 2147483647 w 4893"/>
                <a:gd name="T1" fmla="*/ 0 h 1917"/>
                <a:gd name="T2" fmla="*/ 2147483647 w 4893"/>
                <a:gd name="T3" fmla="*/ 2147483647 h 1917"/>
                <a:gd name="T4" fmla="*/ 2147483647 w 4893"/>
                <a:gd name="T5" fmla="*/ 2147483647 h 1917"/>
                <a:gd name="T6" fmla="*/ 2147483647 w 4893"/>
                <a:gd name="T7" fmla="*/ 2147483647 h 1917"/>
                <a:gd name="T8" fmla="*/ 0 w 4893"/>
                <a:gd name="T9" fmla="*/ 2147483647 h 1917"/>
                <a:gd name="T10" fmla="*/ 2147483647 w 4893"/>
                <a:gd name="T11" fmla="*/ 2147483647 h 1917"/>
                <a:gd name="T12" fmla="*/ 2147483647 w 4893"/>
                <a:gd name="T13" fmla="*/ 0 h 1917"/>
                <a:gd name="T14" fmla="*/ 0 60000 65536"/>
                <a:gd name="T15" fmla="*/ 0 60000 65536"/>
                <a:gd name="T16" fmla="*/ 0 60000 65536"/>
                <a:gd name="T17" fmla="*/ 0 60000 65536"/>
                <a:gd name="T18" fmla="*/ 0 60000 65536"/>
                <a:gd name="T19" fmla="*/ 0 60000 65536"/>
                <a:gd name="T20" fmla="*/ 0 60000 65536"/>
                <a:gd name="T21" fmla="*/ 0 w 4893"/>
                <a:gd name="T22" fmla="*/ 0 h 1917"/>
                <a:gd name="T23" fmla="*/ 4893 w 4893"/>
                <a:gd name="T24" fmla="*/ 1917 h 19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93" h="1917">
                  <a:moveTo>
                    <a:pt x="4878" y="0"/>
                  </a:moveTo>
                  <a:cubicBezTo>
                    <a:pt x="4878" y="0"/>
                    <a:pt x="4891" y="226"/>
                    <a:pt x="4893" y="440"/>
                  </a:cubicBezTo>
                  <a:cubicBezTo>
                    <a:pt x="3867" y="440"/>
                    <a:pt x="3815" y="1811"/>
                    <a:pt x="2467" y="1917"/>
                  </a:cubicBezTo>
                  <a:cubicBezTo>
                    <a:pt x="1073" y="1877"/>
                    <a:pt x="1309" y="493"/>
                    <a:pt x="21" y="500"/>
                  </a:cubicBezTo>
                  <a:lnTo>
                    <a:pt x="0" y="2"/>
                  </a:lnTo>
                  <a:cubicBezTo>
                    <a:pt x="620" y="518"/>
                    <a:pt x="1873" y="671"/>
                    <a:pt x="2461" y="667"/>
                  </a:cubicBezTo>
                  <a:cubicBezTo>
                    <a:pt x="2461" y="667"/>
                    <a:pt x="4076" y="668"/>
                    <a:pt x="4878" y="0"/>
                  </a:cubicBezTo>
                  <a:close/>
                </a:path>
              </a:pathLst>
            </a:custGeom>
            <a:gradFill rotWithShape="1">
              <a:gsLst>
                <a:gs pos="0">
                  <a:srgbClr val="0D2D47"/>
                </a:gs>
                <a:gs pos="50000">
                  <a:srgbClr val="0F5C83"/>
                </a:gs>
                <a:gs pos="100000">
                  <a:srgbClr val="0D2D47"/>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 name="Line 5"/>
            <p:cNvSpPr>
              <a:spLocks noChangeShapeType="1"/>
            </p:cNvSpPr>
            <p:nvPr/>
          </p:nvSpPr>
          <p:spPr bwMode="gray">
            <a:xfrm flipH="1">
              <a:off x="2216150" y="5462896"/>
              <a:ext cx="874713" cy="712787"/>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 name="Line 6"/>
            <p:cNvSpPr>
              <a:spLocks noChangeShapeType="1"/>
            </p:cNvSpPr>
            <p:nvPr/>
          </p:nvSpPr>
          <p:spPr bwMode="gray">
            <a:xfrm>
              <a:off x="5970588" y="5478771"/>
              <a:ext cx="874712" cy="712787"/>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 name="Line 7"/>
            <p:cNvSpPr>
              <a:spLocks noChangeShapeType="1"/>
            </p:cNvSpPr>
            <p:nvPr/>
          </p:nvSpPr>
          <p:spPr bwMode="gray">
            <a:xfrm flipH="1">
              <a:off x="666750" y="5118408"/>
              <a:ext cx="1143000" cy="331788"/>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 name="Line 8"/>
            <p:cNvSpPr>
              <a:spLocks noChangeShapeType="1"/>
            </p:cNvSpPr>
            <p:nvPr/>
          </p:nvSpPr>
          <p:spPr bwMode="gray">
            <a:xfrm>
              <a:off x="7362825" y="5113646"/>
              <a:ext cx="1103313" cy="331787"/>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 name="Text Box 9"/>
            <p:cNvSpPr txBox="1">
              <a:spLocks noChangeArrowheads="1"/>
            </p:cNvSpPr>
            <p:nvPr/>
          </p:nvSpPr>
          <p:spPr bwMode="gray">
            <a:xfrm>
              <a:off x="2732089" y="4875521"/>
              <a:ext cx="3668712" cy="100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r>
                <a:rPr lang="zh-CN" altLang="en-US" sz="2000" dirty="0" smtClean="0">
                  <a:solidFill>
                    <a:srgbClr val="FEFFFF"/>
                  </a:solidFill>
                  <a:latin typeface="微软雅黑" pitchFamily="34" charset="-122"/>
                  <a:ea typeface="微软雅黑" pitchFamily="34" charset="-122"/>
                </a:rPr>
                <a:t>创新平台</a:t>
              </a:r>
              <a:endParaRPr lang="en-US" altLang="zh-CN" sz="2000" dirty="0" smtClean="0">
                <a:solidFill>
                  <a:srgbClr val="FEFFFF"/>
                </a:solidFill>
                <a:latin typeface="微软雅黑" pitchFamily="34" charset="-122"/>
                <a:ea typeface="微软雅黑" pitchFamily="34" charset="-122"/>
              </a:endParaRPr>
            </a:p>
            <a:p>
              <a:pPr algn="ctr"/>
              <a:r>
                <a:rPr lang="zh-CN" altLang="en-US" sz="2000" dirty="0" smtClean="0">
                  <a:solidFill>
                    <a:srgbClr val="FEFFFF"/>
                  </a:solidFill>
                  <a:latin typeface="微软雅黑" pitchFamily="34" charset="-122"/>
                  <a:ea typeface="微软雅黑" pitchFamily="34" charset="-122"/>
                </a:rPr>
                <a:t>常态化运作模式</a:t>
              </a:r>
              <a:endParaRPr lang="en-US" altLang="zh-CN" sz="2000" dirty="0">
                <a:solidFill>
                  <a:srgbClr val="FEFFFF"/>
                </a:solidFill>
                <a:latin typeface="微软雅黑" pitchFamily="34" charset="-122"/>
                <a:ea typeface="微软雅黑" pitchFamily="34" charset="-122"/>
              </a:endParaRPr>
            </a:p>
          </p:txBody>
        </p:sp>
        <p:sp>
          <p:nvSpPr>
            <p:cNvPr id="24" name="Line 10"/>
            <p:cNvSpPr>
              <a:spLocks noChangeShapeType="1"/>
            </p:cNvSpPr>
            <p:nvPr/>
          </p:nvSpPr>
          <p:spPr bwMode="gray">
            <a:xfrm flipH="1">
              <a:off x="2227263" y="3369268"/>
              <a:ext cx="874712" cy="712788"/>
            </a:xfrm>
            <a:prstGeom prst="line">
              <a:avLst/>
            </a:prstGeom>
            <a:noFill/>
            <a:ln w="9525">
              <a:solidFill>
                <a:srgbClr val="F8F8F8">
                  <a:alpha val="39999"/>
                </a:srgbClr>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6" name="Line 11"/>
            <p:cNvSpPr>
              <a:spLocks noChangeShapeType="1"/>
            </p:cNvSpPr>
            <p:nvPr/>
          </p:nvSpPr>
          <p:spPr bwMode="gray">
            <a:xfrm>
              <a:off x="6080613" y="3357129"/>
              <a:ext cx="874713" cy="712788"/>
            </a:xfrm>
            <a:prstGeom prst="line">
              <a:avLst/>
            </a:prstGeom>
            <a:noFill/>
            <a:ln w="9525">
              <a:solidFill>
                <a:srgbClr val="F8F8F8">
                  <a:alpha val="39999"/>
                </a:srgbClr>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8" name="Line 12"/>
            <p:cNvSpPr>
              <a:spLocks noChangeShapeType="1"/>
            </p:cNvSpPr>
            <p:nvPr/>
          </p:nvSpPr>
          <p:spPr bwMode="gray">
            <a:xfrm>
              <a:off x="4575175" y="3672196"/>
              <a:ext cx="0" cy="825500"/>
            </a:xfrm>
            <a:prstGeom prst="line">
              <a:avLst/>
            </a:prstGeom>
            <a:noFill/>
            <a:ln w="9525">
              <a:solidFill>
                <a:srgbClr val="F8F8F8">
                  <a:alpha val="30196"/>
                </a:srgbClr>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 name="Freeform 13"/>
            <p:cNvSpPr>
              <a:spLocks/>
            </p:cNvSpPr>
            <p:nvPr/>
          </p:nvSpPr>
          <p:spPr bwMode="gray">
            <a:xfrm>
              <a:off x="685800" y="3478521"/>
              <a:ext cx="7743825" cy="1036637"/>
            </a:xfrm>
            <a:custGeom>
              <a:avLst/>
              <a:gdLst>
                <a:gd name="T0" fmla="*/ 0 w 4878"/>
                <a:gd name="T1" fmla="*/ 0 h 653"/>
                <a:gd name="T2" fmla="*/ 2147483647 w 4878"/>
                <a:gd name="T3" fmla="*/ 2147483647 h 653"/>
                <a:gd name="T4" fmla="*/ 2147483647 w 4878"/>
                <a:gd name="T5" fmla="*/ 2147483647 h 653"/>
                <a:gd name="T6" fmla="*/ 0 60000 65536"/>
                <a:gd name="T7" fmla="*/ 0 60000 65536"/>
                <a:gd name="T8" fmla="*/ 0 60000 65536"/>
                <a:gd name="T9" fmla="*/ 0 w 4878"/>
                <a:gd name="T10" fmla="*/ 0 h 653"/>
                <a:gd name="T11" fmla="*/ 4878 w 4878"/>
                <a:gd name="T12" fmla="*/ 653 h 653"/>
              </a:gdLst>
              <a:ahLst/>
              <a:cxnLst>
                <a:cxn ang="T6">
                  <a:pos x="T0" y="T1"/>
                </a:cxn>
                <a:cxn ang="T7">
                  <a:pos x="T2" y="T3"/>
                </a:cxn>
                <a:cxn ang="T8">
                  <a:pos x="T4" y="T5"/>
                </a:cxn>
              </a:cxnLst>
              <a:rect l="T9" t="T10" r="T11" b="T12"/>
              <a:pathLst>
                <a:path w="4878" h="653">
                  <a:moveTo>
                    <a:pt x="0" y="0"/>
                  </a:moveTo>
                  <a:cubicBezTo>
                    <a:pt x="522" y="422"/>
                    <a:pt x="1577" y="653"/>
                    <a:pt x="2443" y="649"/>
                  </a:cubicBezTo>
                  <a:cubicBezTo>
                    <a:pt x="3387" y="645"/>
                    <a:pt x="4229" y="447"/>
                    <a:pt x="4878" y="17"/>
                  </a:cubicBezTo>
                </a:path>
              </a:pathLst>
            </a:custGeom>
            <a:noFill/>
            <a:ln w="28575">
              <a:solidFill>
                <a:srgbClr val="FFFFFF">
                  <a:alpha val="79999"/>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0" name="Line 14"/>
            <p:cNvSpPr>
              <a:spLocks noChangeShapeType="1"/>
            </p:cNvSpPr>
            <p:nvPr/>
          </p:nvSpPr>
          <p:spPr bwMode="gray">
            <a:xfrm flipH="1">
              <a:off x="2216150" y="5404158"/>
              <a:ext cx="874713" cy="712788"/>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 name="Line 15"/>
            <p:cNvSpPr>
              <a:spLocks noChangeShapeType="1"/>
            </p:cNvSpPr>
            <p:nvPr/>
          </p:nvSpPr>
          <p:spPr bwMode="gray">
            <a:xfrm>
              <a:off x="5970588" y="5420033"/>
              <a:ext cx="874712" cy="712788"/>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 name="Line 16"/>
            <p:cNvSpPr>
              <a:spLocks noChangeShapeType="1"/>
            </p:cNvSpPr>
            <p:nvPr/>
          </p:nvSpPr>
          <p:spPr bwMode="gray">
            <a:xfrm flipH="1">
              <a:off x="666750" y="5059671"/>
              <a:ext cx="1143000" cy="331787"/>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5" name="Line 17"/>
            <p:cNvSpPr>
              <a:spLocks noChangeShapeType="1"/>
            </p:cNvSpPr>
            <p:nvPr/>
          </p:nvSpPr>
          <p:spPr bwMode="gray">
            <a:xfrm>
              <a:off x="7362825" y="5054908"/>
              <a:ext cx="1103313" cy="331788"/>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 name="Line 18"/>
            <p:cNvSpPr>
              <a:spLocks noChangeShapeType="1"/>
            </p:cNvSpPr>
            <p:nvPr/>
          </p:nvSpPr>
          <p:spPr bwMode="gray">
            <a:xfrm>
              <a:off x="4575175" y="3613458"/>
              <a:ext cx="0" cy="825500"/>
            </a:xfrm>
            <a:prstGeom prst="line">
              <a:avLst/>
            </a:prstGeom>
            <a:noFill/>
            <a:ln w="9525">
              <a:solidFill>
                <a:srgbClr val="F8F8F8">
                  <a:alpha val="30196"/>
                </a:srgbClr>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37" name="Group 19"/>
            <p:cNvGrpSpPr>
              <a:grpSpLocks/>
            </p:cNvGrpSpPr>
            <p:nvPr/>
          </p:nvGrpSpPr>
          <p:grpSpPr bwMode="auto">
            <a:xfrm>
              <a:off x="685800" y="2112501"/>
              <a:ext cx="1295400" cy="1371600"/>
              <a:chOff x="192" y="1917"/>
              <a:chExt cx="1042" cy="1102"/>
            </a:xfrm>
          </p:grpSpPr>
          <p:grpSp>
            <p:nvGrpSpPr>
              <p:cNvPr id="68" name="Group 20"/>
              <p:cNvGrpSpPr>
                <a:grpSpLocks/>
              </p:cNvGrpSpPr>
              <p:nvPr/>
            </p:nvGrpSpPr>
            <p:grpSpPr bwMode="auto">
              <a:xfrm>
                <a:off x="192" y="1917"/>
                <a:ext cx="1042" cy="1102"/>
                <a:chOff x="192" y="1917"/>
                <a:chExt cx="1042" cy="1102"/>
              </a:xfrm>
            </p:grpSpPr>
            <p:pic>
              <p:nvPicPr>
                <p:cNvPr id="70" name="Picture 21" descr="light_shadow"/>
                <p:cNvPicPr>
                  <a:picLocks noChangeAspect="1" noChangeArrowheads="1"/>
                </p:cNvPicPr>
                <p:nvPr/>
              </p:nvPicPr>
              <p:blipFill>
                <a:blip r:embed="rId3"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22" descr="circuler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Oval 23"/>
                <p:cNvSpPr>
                  <a:spLocks noChangeArrowheads="1"/>
                </p:cNvSpPr>
                <p:nvPr/>
              </p:nvSpPr>
              <p:spPr bwMode="gray">
                <a:xfrm>
                  <a:off x="192" y="1917"/>
                  <a:ext cx="1035" cy="1019"/>
                </a:xfrm>
                <a:prstGeom prst="ellipse">
                  <a:avLst/>
                </a:prstGeom>
                <a:gradFill rotWithShape="1">
                  <a:gsLst>
                    <a:gs pos="0">
                      <a:srgbClr val="FCA96A">
                        <a:gamma/>
                        <a:shade val="46275"/>
                        <a:invGamma/>
                        <a:alpha val="89999"/>
                      </a:srgbClr>
                    </a:gs>
                    <a:gs pos="50000">
                      <a:srgbClr val="FCA96A">
                        <a:alpha val="55000"/>
                      </a:srgbClr>
                    </a:gs>
                    <a:gs pos="100000">
                      <a:srgbClr val="FCA96A">
                        <a:gamma/>
                        <a:shade val="46275"/>
                        <a:invGamma/>
                        <a:alpha val="89999"/>
                      </a:srgbClr>
                    </a:gs>
                  </a:gsLst>
                  <a:lin ang="5400000" scaled="1"/>
                </a:gradFill>
                <a:ln w="9525" algn="ctr">
                  <a:noFill/>
                  <a:round/>
                  <a:headEnd/>
                  <a:tailEnd/>
                </a:ln>
                <a:effectLst/>
              </p:spPr>
              <p:txBody>
                <a:bodyPr wrap="none" anchor="ctr"/>
                <a:lstStyle/>
                <a:p>
                  <a:pPr>
                    <a:defRPr/>
                  </a:pPr>
                  <a:endParaRPr lang="zh-CN" altLang="en-US" sz="2000">
                    <a:latin typeface="Arial" pitchFamily="34" charset="0"/>
                    <a:ea typeface="宋体" pitchFamily="2" charset="-122"/>
                  </a:endParaRPr>
                </a:p>
              </p:txBody>
            </p:sp>
          </p:grpSp>
          <p:pic>
            <p:nvPicPr>
              <p:cNvPr id="69" name="Picture 24" descr="Pictur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296" y="1927"/>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25"/>
            <p:cNvGrpSpPr>
              <a:grpSpLocks/>
            </p:cNvGrpSpPr>
            <p:nvPr/>
          </p:nvGrpSpPr>
          <p:grpSpPr bwMode="auto">
            <a:xfrm>
              <a:off x="7088107" y="2060848"/>
              <a:ext cx="1295400" cy="1371600"/>
              <a:chOff x="192" y="1917"/>
              <a:chExt cx="1042" cy="1102"/>
            </a:xfrm>
          </p:grpSpPr>
          <p:grpSp>
            <p:nvGrpSpPr>
              <p:cNvPr id="63" name="Group 26"/>
              <p:cNvGrpSpPr>
                <a:grpSpLocks/>
              </p:cNvGrpSpPr>
              <p:nvPr/>
            </p:nvGrpSpPr>
            <p:grpSpPr bwMode="auto">
              <a:xfrm>
                <a:off x="192" y="1917"/>
                <a:ext cx="1042" cy="1102"/>
                <a:chOff x="192" y="1917"/>
                <a:chExt cx="1042" cy="1102"/>
              </a:xfrm>
            </p:grpSpPr>
            <p:pic>
              <p:nvPicPr>
                <p:cNvPr id="65" name="Picture 27" descr="light_shadow"/>
                <p:cNvPicPr>
                  <a:picLocks noChangeAspect="1" noChangeArrowheads="1"/>
                </p:cNvPicPr>
                <p:nvPr/>
              </p:nvPicPr>
              <p:blipFill>
                <a:blip r:embed="rId3"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8" descr="circuler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Oval 29"/>
                <p:cNvSpPr>
                  <a:spLocks noChangeArrowheads="1"/>
                </p:cNvSpPr>
                <p:nvPr/>
              </p:nvSpPr>
              <p:spPr bwMode="gray">
                <a:xfrm>
                  <a:off x="192" y="1917"/>
                  <a:ext cx="1035" cy="1019"/>
                </a:xfrm>
                <a:prstGeom prst="ellipse">
                  <a:avLst/>
                </a:prstGeom>
                <a:gradFill rotWithShape="1">
                  <a:gsLst>
                    <a:gs pos="0">
                      <a:srgbClr val="FCA96A">
                        <a:gamma/>
                        <a:shade val="46275"/>
                        <a:invGamma/>
                        <a:alpha val="89999"/>
                      </a:srgbClr>
                    </a:gs>
                    <a:gs pos="50000">
                      <a:srgbClr val="FCA96A">
                        <a:alpha val="55000"/>
                      </a:srgbClr>
                    </a:gs>
                    <a:gs pos="100000">
                      <a:srgbClr val="FCA96A">
                        <a:gamma/>
                        <a:shade val="46275"/>
                        <a:invGamma/>
                        <a:alpha val="89999"/>
                      </a:srgbClr>
                    </a:gs>
                  </a:gsLst>
                  <a:lin ang="5400000" scaled="1"/>
                </a:gradFill>
                <a:ln w="9525" algn="ctr">
                  <a:noFill/>
                  <a:round/>
                  <a:headEnd/>
                  <a:tailEnd/>
                </a:ln>
                <a:effectLst/>
              </p:spPr>
              <p:txBody>
                <a:bodyPr wrap="none" anchor="ctr"/>
                <a:lstStyle/>
                <a:p>
                  <a:pPr>
                    <a:defRPr/>
                  </a:pPr>
                  <a:endParaRPr lang="zh-CN" altLang="en-US" sz="2000">
                    <a:latin typeface="Arial" pitchFamily="34" charset="0"/>
                    <a:ea typeface="宋体" pitchFamily="2" charset="-122"/>
                  </a:endParaRPr>
                </a:p>
              </p:txBody>
            </p:sp>
          </p:grpSp>
          <p:pic>
            <p:nvPicPr>
              <p:cNvPr id="64" name="Picture 30" descr="Pictur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296" y="1927"/>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Rectangle 31"/>
            <p:cNvSpPr>
              <a:spLocks noChangeArrowheads="1"/>
            </p:cNvSpPr>
            <p:nvPr/>
          </p:nvSpPr>
          <p:spPr bwMode="gray">
            <a:xfrm>
              <a:off x="747509" y="2411214"/>
              <a:ext cx="1028981" cy="65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0066"/>
                </a:buClr>
                <a:buSzPct val="75000"/>
                <a:buFont typeface="Arial" charset="0"/>
                <a:buNone/>
              </a:pPr>
              <a:r>
                <a:rPr lang="zh-CN" altLang="en-US" sz="1200" b="1" dirty="0">
                  <a:solidFill>
                    <a:srgbClr val="080808"/>
                  </a:solidFill>
                  <a:latin typeface="微软雅黑" pitchFamily="34" charset="-122"/>
                  <a:ea typeface="微软雅黑" pitchFamily="34" charset="-122"/>
                </a:rPr>
                <a:t>组建</a:t>
              </a:r>
              <a:r>
                <a:rPr lang="zh-CN" altLang="en-US" sz="1200" b="1" dirty="0" smtClean="0">
                  <a:solidFill>
                    <a:srgbClr val="080808"/>
                  </a:solidFill>
                  <a:latin typeface="微软雅黑" pitchFamily="34" charset="-122"/>
                  <a:ea typeface="微软雅黑" pitchFamily="34" charset="-122"/>
                </a:rPr>
                <a:t>项</a:t>
              </a:r>
              <a:endParaRPr lang="en-US" altLang="zh-CN" sz="1200" b="1" dirty="0" smtClean="0">
                <a:solidFill>
                  <a:srgbClr val="080808"/>
                </a:solidFill>
                <a:latin typeface="微软雅黑" pitchFamily="34" charset="-122"/>
                <a:ea typeface="微软雅黑" pitchFamily="34" charset="-122"/>
              </a:endParaRPr>
            </a:p>
            <a:p>
              <a:pPr algn="ctr">
                <a:buClr>
                  <a:srgbClr val="FF0066"/>
                </a:buClr>
                <a:buSzPct val="75000"/>
                <a:buFont typeface="Arial" charset="0"/>
                <a:buNone/>
              </a:pPr>
              <a:r>
                <a:rPr lang="zh-CN" altLang="en-US" sz="1200" b="1" dirty="0" smtClean="0">
                  <a:solidFill>
                    <a:srgbClr val="080808"/>
                  </a:solidFill>
                  <a:latin typeface="微软雅黑" pitchFamily="34" charset="-122"/>
                  <a:ea typeface="微软雅黑" pitchFamily="34" charset="-122"/>
                </a:rPr>
                <a:t>目团队</a:t>
              </a:r>
              <a:endParaRPr lang="en-US" altLang="zh-CN" sz="1200" b="1" dirty="0">
                <a:solidFill>
                  <a:srgbClr val="080808"/>
                </a:solidFill>
                <a:latin typeface="微软雅黑" pitchFamily="34" charset="-122"/>
                <a:ea typeface="微软雅黑" pitchFamily="34" charset="-122"/>
              </a:endParaRPr>
            </a:p>
          </p:txBody>
        </p:sp>
        <p:sp>
          <p:nvSpPr>
            <p:cNvPr id="40" name="Rectangle 32"/>
            <p:cNvSpPr>
              <a:spLocks noChangeArrowheads="1"/>
            </p:cNvSpPr>
            <p:nvPr/>
          </p:nvSpPr>
          <p:spPr bwMode="gray">
            <a:xfrm>
              <a:off x="7146877" y="2420483"/>
              <a:ext cx="1273975" cy="65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0066"/>
                </a:buClr>
                <a:buSzPct val="75000"/>
              </a:pPr>
              <a:r>
                <a:rPr lang="zh-CN" altLang="en-US" sz="1200" b="1" dirty="0" smtClean="0">
                  <a:solidFill>
                    <a:srgbClr val="080808"/>
                  </a:solidFill>
                  <a:latin typeface="微软雅黑" pitchFamily="34" charset="-122"/>
                  <a:ea typeface="微软雅黑" pitchFamily="34" charset="-122"/>
                </a:rPr>
                <a:t>规范项目</a:t>
              </a:r>
              <a:endParaRPr lang="en-US" altLang="zh-CN" sz="1200" b="1" dirty="0" smtClean="0">
                <a:solidFill>
                  <a:srgbClr val="080808"/>
                </a:solidFill>
                <a:latin typeface="微软雅黑" pitchFamily="34" charset="-122"/>
                <a:ea typeface="微软雅黑" pitchFamily="34" charset="-122"/>
              </a:endParaRPr>
            </a:p>
            <a:p>
              <a:pPr algn="ctr">
                <a:buClr>
                  <a:srgbClr val="FF0066"/>
                </a:buClr>
                <a:buSzPct val="75000"/>
              </a:pPr>
              <a:r>
                <a:rPr lang="zh-CN" altLang="en-US" sz="1200" b="1" dirty="0" smtClean="0">
                  <a:solidFill>
                    <a:srgbClr val="080808"/>
                  </a:solidFill>
                  <a:latin typeface="微软雅黑" pitchFamily="34" charset="-122"/>
                  <a:ea typeface="微软雅黑" pitchFamily="34" charset="-122"/>
                </a:rPr>
                <a:t>经费管理</a:t>
              </a:r>
              <a:endParaRPr lang="en-US" altLang="zh-CN" sz="1200" b="1" dirty="0">
                <a:solidFill>
                  <a:srgbClr val="080808"/>
                </a:solidFill>
                <a:latin typeface="微软雅黑" pitchFamily="34" charset="-122"/>
                <a:ea typeface="微软雅黑" pitchFamily="34" charset="-122"/>
              </a:endParaRPr>
            </a:p>
          </p:txBody>
        </p:sp>
        <p:grpSp>
          <p:nvGrpSpPr>
            <p:cNvPr id="41" name="Group 33"/>
            <p:cNvGrpSpPr>
              <a:grpSpLocks/>
            </p:cNvGrpSpPr>
            <p:nvPr/>
          </p:nvGrpSpPr>
          <p:grpSpPr bwMode="auto">
            <a:xfrm>
              <a:off x="1979712" y="2244493"/>
              <a:ext cx="1654175" cy="1749425"/>
              <a:chOff x="192" y="1917"/>
              <a:chExt cx="1042" cy="1102"/>
            </a:xfrm>
          </p:grpSpPr>
          <p:grpSp>
            <p:nvGrpSpPr>
              <p:cNvPr id="58" name="Group 34"/>
              <p:cNvGrpSpPr>
                <a:grpSpLocks/>
              </p:cNvGrpSpPr>
              <p:nvPr/>
            </p:nvGrpSpPr>
            <p:grpSpPr bwMode="auto">
              <a:xfrm>
                <a:off x="192" y="1917"/>
                <a:ext cx="1042" cy="1102"/>
                <a:chOff x="192" y="1917"/>
                <a:chExt cx="1042" cy="1102"/>
              </a:xfrm>
            </p:grpSpPr>
            <p:pic>
              <p:nvPicPr>
                <p:cNvPr id="60" name="Picture 35" descr="light_shadow"/>
                <p:cNvPicPr>
                  <a:picLocks noChangeAspect="1" noChangeArrowheads="1"/>
                </p:cNvPicPr>
                <p:nvPr/>
              </p:nvPicPr>
              <p:blipFill>
                <a:blip r:embed="rId6"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6" descr="circuler_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Oval 37"/>
                <p:cNvSpPr>
                  <a:spLocks noChangeArrowheads="1"/>
                </p:cNvSpPr>
                <p:nvPr/>
              </p:nvSpPr>
              <p:spPr bwMode="gray">
                <a:xfrm>
                  <a:off x="192" y="1917"/>
                  <a:ext cx="1035" cy="1019"/>
                </a:xfrm>
                <a:prstGeom prst="ellipse">
                  <a:avLst/>
                </a:prstGeom>
                <a:gradFill rotWithShape="1">
                  <a:gsLst>
                    <a:gs pos="0">
                      <a:srgbClr val="6FF775">
                        <a:gamma/>
                        <a:shade val="46275"/>
                        <a:invGamma/>
                        <a:alpha val="89999"/>
                      </a:srgbClr>
                    </a:gs>
                    <a:gs pos="50000">
                      <a:srgbClr val="6FF775">
                        <a:alpha val="55000"/>
                      </a:srgbClr>
                    </a:gs>
                    <a:gs pos="100000">
                      <a:srgbClr val="6FF775">
                        <a:gamma/>
                        <a:shade val="46275"/>
                        <a:invGamma/>
                        <a:alpha val="89999"/>
                      </a:srgbClr>
                    </a:gs>
                  </a:gsLst>
                  <a:lin ang="5400000" scaled="1"/>
                </a:gradFill>
                <a:ln w="9525" algn="ctr">
                  <a:noFill/>
                  <a:round/>
                  <a:headEnd/>
                  <a:tailEnd/>
                </a:ln>
                <a:effectLst/>
              </p:spPr>
              <p:txBody>
                <a:bodyPr wrap="none" anchor="ctr"/>
                <a:lstStyle/>
                <a:p>
                  <a:pPr>
                    <a:defRPr/>
                  </a:pPr>
                  <a:endParaRPr lang="zh-CN" altLang="en-US" sz="2000">
                    <a:latin typeface="Arial" pitchFamily="34" charset="0"/>
                    <a:ea typeface="宋体" pitchFamily="2" charset="-122"/>
                  </a:endParaRPr>
                </a:p>
              </p:txBody>
            </p:sp>
          </p:grpSp>
          <p:pic>
            <p:nvPicPr>
              <p:cNvPr id="59" name="Picture 38" descr="Pictur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296" y="1927"/>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Group 39"/>
            <p:cNvGrpSpPr>
              <a:grpSpLocks/>
            </p:cNvGrpSpPr>
            <p:nvPr/>
          </p:nvGrpSpPr>
          <p:grpSpPr bwMode="auto">
            <a:xfrm>
              <a:off x="5438105" y="2219678"/>
              <a:ext cx="1654175" cy="1749425"/>
              <a:chOff x="192" y="1917"/>
              <a:chExt cx="1042" cy="1102"/>
            </a:xfrm>
          </p:grpSpPr>
          <p:grpSp>
            <p:nvGrpSpPr>
              <p:cNvPr id="53" name="Group 40"/>
              <p:cNvGrpSpPr>
                <a:grpSpLocks/>
              </p:cNvGrpSpPr>
              <p:nvPr/>
            </p:nvGrpSpPr>
            <p:grpSpPr bwMode="auto">
              <a:xfrm>
                <a:off x="192" y="1917"/>
                <a:ext cx="1042" cy="1102"/>
                <a:chOff x="192" y="1917"/>
                <a:chExt cx="1042" cy="1102"/>
              </a:xfrm>
            </p:grpSpPr>
            <p:pic>
              <p:nvPicPr>
                <p:cNvPr id="55" name="Picture 41" descr="light_shadow"/>
                <p:cNvPicPr>
                  <a:picLocks noChangeAspect="1" noChangeArrowheads="1"/>
                </p:cNvPicPr>
                <p:nvPr/>
              </p:nvPicPr>
              <p:blipFill>
                <a:blip r:embed="rId6"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42" descr="circuler_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Oval 43"/>
                <p:cNvSpPr>
                  <a:spLocks noChangeArrowheads="1"/>
                </p:cNvSpPr>
                <p:nvPr/>
              </p:nvSpPr>
              <p:spPr bwMode="gray">
                <a:xfrm>
                  <a:off x="192" y="1917"/>
                  <a:ext cx="1035" cy="1019"/>
                </a:xfrm>
                <a:prstGeom prst="ellipse">
                  <a:avLst/>
                </a:prstGeom>
                <a:gradFill rotWithShape="1">
                  <a:gsLst>
                    <a:gs pos="0">
                      <a:srgbClr val="6FF775">
                        <a:gamma/>
                        <a:shade val="46275"/>
                        <a:invGamma/>
                        <a:alpha val="89999"/>
                      </a:srgbClr>
                    </a:gs>
                    <a:gs pos="50000">
                      <a:srgbClr val="6FF775">
                        <a:alpha val="55000"/>
                      </a:srgbClr>
                    </a:gs>
                    <a:gs pos="100000">
                      <a:srgbClr val="6FF775">
                        <a:gamma/>
                        <a:shade val="46275"/>
                        <a:invGamma/>
                        <a:alpha val="89999"/>
                      </a:srgbClr>
                    </a:gs>
                  </a:gsLst>
                  <a:lin ang="5400000" scaled="1"/>
                </a:gradFill>
                <a:ln w="9525" algn="ctr">
                  <a:noFill/>
                  <a:round/>
                  <a:headEnd/>
                  <a:tailEnd/>
                </a:ln>
                <a:effectLst/>
              </p:spPr>
              <p:txBody>
                <a:bodyPr wrap="none" anchor="ctr"/>
                <a:lstStyle/>
                <a:p>
                  <a:pPr>
                    <a:defRPr/>
                  </a:pPr>
                  <a:endParaRPr lang="zh-CN" altLang="en-US" sz="2000">
                    <a:latin typeface="Arial" pitchFamily="34" charset="0"/>
                    <a:ea typeface="宋体" pitchFamily="2" charset="-122"/>
                  </a:endParaRPr>
                </a:p>
              </p:txBody>
            </p:sp>
          </p:grpSp>
          <p:pic>
            <p:nvPicPr>
              <p:cNvPr id="54" name="Picture 44" descr="Pictur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296" y="1927"/>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45"/>
            <p:cNvSpPr>
              <a:spLocks noChangeArrowheads="1"/>
            </p:cNvSpPr>
            <p:nvPr/>
          </p:nvSpPr>
          <p:spPr bwMode="gray">
            <a:xfrm>
              <a:off x="2237819" y="2750669"/>
              <a:ext cx="1273976" cy="65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0066"/>
                </a:buClr>
                <a:buSzPct val="75000"/>
                <a:buFont typeface="Arial" charset="0"/>
                <a:buNone/>
              </a:pPr>
              <a:r>
                <a:rPr lang="zh-CN" altLang="en-US" sz="1200" b="1" dirty="0" smtClean="0">
                  <a:solidFill>
                    <a:srgbClr val="080808"/>
                  </a:solidFill>
                  <a:latin typeface="微软雅黑" pitchFamily="34" charset="-122"/>
                  <a:ea typeface="微软雅黑" pitchFamily="34" charset="-122"/>
                </a:rPr>
                <a:t>构建项目</a:t>
              </a:r>
              <a:endParaRPr lang="en-US" altLang="zh-CN" sz="1200" b="1" dirty="0" smtClean="0">
                <a:solidFill>
                  <a:srgbClr val="080808"/>
                </a:solidFill>
                <a:latin typeface="微软雅黑" pitchFamily="34" charset="-122"/>
                <a:ea typeface="微软雅黑" pitchFamily="34" charset="-122"/>
              </a:endParaRPr>
            </a:p>
            <a:p>
              <a:pPr algn="ctr">
                <a:buClr>
                  <a:srgbClr val="FF0066"/>
                </a:buClr>
                <a:buSzPct val="75000"/>
                <a:buFont typeface="Arial" charset="0"/>
                <a:buNone/>
              </a:pPr>
              <a:r>
                <a:rPr lang="zh-CN" altLang="en-US" sz="1200" b="1" dirty="0" smtClean="0">
                  <a:solidFill>
                    <a:srgbClr val="080808"/>
                  </a:solidFill>
                  <a:latin typeface="微软雅黑" pitchFamily="34" charset="-122"/>
                  <a:ea typeface="微软雅黑" pitchFamily="34" charset="-122"/>
                </a:rPr>
                <a:t>运行机制</a:t>
              </a:r>
              <a:endParaRPr lang="en-US" altLang="zh-CN" sz="1200" b="1" dirty="0">
                <a:solidFill>
                  <a:srgbClr val="080808"/>
                </a:solidFill>
                <a:latin typeface="微软雅黑" pitchFamily="34" charset="-122"/>
                <a:ea typeface="微软雅黑" pitchFamily="34" charset="-122"/>
              </a:endParaRPr>
            </a:p>
          </p:txBody>
        </p:sp>
        <p:sp>
          <p:nvSpPr>
            <p:cNvPr id="44" name="Rectangle 46"/>
            <p:cNvSpPr>
              <a:spLocks noChangeArrowheads="1"/>
            </p:cNvSpPr>
            <p:nvPr/>
          </p:nvSpPr>
          <p:spPr bwMode="gray">
            <a:xfrm>
              <a:off x="5664051" y="2766280"/>
              <a:ext cx="1273976" cy="65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0066"/>
                </a:buClr>
                <a:buSzPct val="75000"/>
                <a:buFont typeface="Arial" charset="0"/>
                <a:buNone/>
              </a:pPr>
              <a:r>
                <a:rPr lang="zh-CN" altLang="en-US" sz="1200" b="1" dirty="0" smtClean="0">
                  <a:solidFill>
                    <a:srgbClr val="080808"/>
                  </a:solidFill>
                  <a:latin typeface="微软雅黑" pitchFamily="34" charset="-122"/>
                  <a:ea typeface="微软雅黑" pitchFamily="34" charset="-122"/>
                </a:rPr>
                <a:t>畅通人员</a:t>
              </a:r>
              <a:endParaRPr lang="en-US" altLang="zh-CN" sz="1200" b="1" dirty="0" smtClean="0">
                <a:solidFill>
                  <a:srgbClr val="080808"/>
                </a:solidFill>
                <a:latin typeface="微软雅黑" pitchFamily="34" charset="-122"/>
                <a:ea typeface="微软雅黑" pitchFamily="34" charset="-122"/>
              </a:endParaRPr>
            </a:p>
            <a:p>
              <a:pPr algn="ctr">
                <a:buClr>
                  <a:srgbClr val="FF0066"/>
                </a:buClr>
                <a:buSzPct val="75000"/>
                <a:buFont typeface="Arial" charset="0"/>
                <a:buNone/>
              </a:pPr>
              <a:r>
                <a:rPr lang="zh-CN" altLang="en-US" sz="1200" b="1" dirty="0" smtClean="0">
                  <a:solidFill>
                    <a:srgbClr val="080808"/>
                  </a:solidFill>
                  <a:latin typeface="微软雅黑" pitchFamily="34" charset="-122"/>
                  <a:ea typeface="微软雅黑" pitchFamily="34" charset="-122"/>
                </a:rPr>
                <a:t>退出路径</a:t>
              </a:r>
              <a:endParaRPr lang="en-US" altLang="zh-CN" sz="1200" b="1" dirty="0">
                <a:solidFill>
                  <a:srgbClr val="080808"/>
                </a:solidFill>
                <a:latin typeface="微软雅黑" pitchFamily="34" charset="-122"/>
                <a:ea typeface="微软雅黑" pitchFamily="34" charset="-122"/>
              </a:endParaRPr>
            </a:p>
          </p:txBody>
        </p:sp>
        <p:sp>
          <p:nvSpPr>
            <p:cNvPr id="45" name="Line 10"/>
            <p:cNvSpPr>
              <a:spLocks noChangeShapeType="1"/>
            </p:cNvSpPr>
            <p:nvPr/>
          </p:nvSpPr>
          <p:spPr bwMode="gray">
            <a:xfrm flipH="1">
              <a:off x="3844378" y="3526232"/>
              <a:ext cx="874712" cy="712788"/>
            </a:xfrm>
            <a:prstGeom prst="line">
              <a:avLst/>
            </a:prstGeom>
            <a:noFill/>
            <a:ln w="9525">
              <a:solidFill>
                <a:srgbClr val="F8F8F8">
                  <a:alpha val="39999"/>
                </a:srgbClr>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46" name="Group 33"/>
            <p:cNvGrpSpPr>
              <a:grpSpLocks/>
            </p:cNvGrpSpPr>
            <p:nvPr/>
          </p:nvGrpSpPr>
          <p:grpSpPr bwMode="auto">
            <a:xfrm>
              <a:off x="3707904" y="2479115"/>
              <a:ext cx="1654175" cy="1749425"/>
              <a:chOff x="192" y="1917"/>
              <a:chExt cx="1042" cy="1102"/>
            </a:xfrm>
          </p:grpSpPr>
          <p:grpSp>
            <p:nvGrpSpPr>
              <p:cNvPr id="48" name="Group 34"/>
              <p:cNvGrpSpPr>
                <a:grpSpLocks/>
              </p:cNvGrpSpPr>
              <p:nvPr/>
            </p:nvGrpSpPr>
            <p:grpSpPr bwMode="auto">
              <a:xfrm>
                <a:off x="192" y="1917"/>
                <a:ext cx="1042" cy="1102"/>
                <a:chOff x="192" y="1917"/>
                <a:chExt cx="1042" cy="1102"/>
              </a:xfrm>
            </p:grpSpPr>
            <p:pic>
              <p:nvPicPr>
                <p:cNvPr id="50" name="Picture 35" descr="light_shadow"/>
                <p:cNvPicPr>
                  <a:picLocks noChangeAspect="1" noChangeArrowheads="1"/>
                </p:cNvPicPr>
                <p:nvPr/>
              </p:nvPicPr>
              <p:blipFill>
                <a:blip r:embed="rId6"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6" descr="circuler_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Oval 37"/>
                <p:cNvSpPr>
                  <a:spLocks noChangeArrowheads="1"/>
                </p:cNvSpPr>
                <p:nvPr/>
              </p:nvSpPr>
              <p:spPr bwMode="gray">
                <a:xfrm>
                  <a:off x="192" y="1917"/>
                  <a:ext cx="1035" cy="1019"/>
                </a:xfrm>
                <a:prstGeom prst="ellipse">
                  <a:avLst/>
                </a:prstGeom>
                <a:gradFill rotWithShape="1">
                  <a:gsLst>
                    <a:gs pos="0">
                      <a:srgbClr val="6FF775">
                        <a:gamma/>
                        <a:shade val="46275"/>
                        <a:invGamma/>
                        <a:alpha val="89999"/>
                      </a:srgbClr>
                    </a:gs>
                    <a:gs pos="50000">
                      <a:srgbClr val="6FF775">
                        <a:alpha val="55000"/>
                      </a:srgbClr>
                    </a:gs>
                    <a:gs pos="100000">
                      <a:srgbClr val="6FF775">
                        <a:gamma/>
                        <a:shade val="46275"/>
                        <a:invGamma/>
                        <a:alpha val="89999"/>
                      </a:srgbClr>
                    </a:gs>
                  </a:gsLst>
                  <a:lin ang="5400000" scaled="1"/>
                </a:gradFill>
                <a:ln w="9525" algn="ctr">
                  <a:noFill/>
                  <a:round/>
                  <a:headEnd/>
                  <a:tailEnd/>
                </a:ln>
                <a:effectLst/>
              </p:spPr>
              <p:txBody>
                <a:bodyPr wrap="none" anchor="ctr"/>
                <a:lstStyle/>
                <a:p>
                  <a:pPr>
                    <a:defRPr/>
                  </a:pPr>
                  <a:endParaRPr lang="zh-CN" altLang="en-US">
                    <a:latin typeface="Arial" pitchFamily="34" charset="0"/>
                    <a:ea typeface="宋体" pitchFamily="2" charset="-122"/>
                  </a:endParaRPr>
                </a:p>
              </p:txBody>
            </p:sp>
          </p:grpSp>
          <p:pic>
            <p:nvPicPr>
              <p:cNvPr id="49" name="Picture 38" descr="Pictur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296" y="1927"/>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 name="Rectangle 45"/>
            <p:cNvSpPr>
              <a:spLocks noChangeArrowheads="1"/>
            </p:cNvSpPr>
            <p:nvPr/>
          </p:nvSpPr>
          <p:spPr bwMode="gray">
            <a:xfrm>
              <a:off x="3944463" y="3005258"/>
              <a:ext cx="1273976" cy="65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0066"/>
                </a:buClr>
                <a:buSzPct val="75000"/>
                <a:buFont typeface="Arial" charset="0"/>
                <a:buNone/>
              </a:pPr>
              <a:r>
                <a:rPr lang="zh-CN" altLang="en-US" sz="1200" b="1" dirty="0">
                  <a:solidFill>
                    <a:srgbClr val="080808"/>
                  </a:solidFill>
                  <a:latin typeface="微软雅黑" pitchFamily="34" charset="-122"/>
                  <a:ea typeface="微软雅黑" pitchFamily="34" charset="-122"/>
                </a:rPr>
                <a:t>建</a:t>
              </a:r>
              <a:r>
                <a:rPr lang="zh-CN" altLang="en-US" sz="1200" b="1" dirty="0" smtClean="0">
                  <a:solidFill>
                    <a:srgbClr val="080808"/>
                  </a:solidFill>
                  <a:latin typeface="微软雅黑" pitchFamily="34" charset="-122"/>
                  <a:ea typeface="微软雅黑" pitchFamily="34" charset="-122"/>
                </a:rPr>
                <a:t>立考核</a:t>
              </a:r>
              <a:endParaRPr lang="en-US" altLang="zh-CN" sz="1200" b="1" dirty="0" smtClean="0">
                <a:solidFill>
                  <a:srgbClr val="080808"/>
                </a:solidFill>
                <a:latin typeface="微软雅黑" pitchFamily="34" charset="-122"/>
                <a:ea typeface="微软雅黑" pitchFamily="34" charset="-122"/>
              </a:endParaRPr>
            </a:p>
            <a:p>
              <a:pPr algn="ctr">
                <a:buClr>
                  <a:srgbClr val="FF0066"/>
                </a:buClr>
                <a:buSzPct val="75000"/>
                <a:buFont typeface="Arial" charset="0"/>
                <a:buNone/>
              </a:pPr>
              <a:r>
                <a:rPr lang="zh-CN" altLang="en-US" sz="1200" b="1" dirty="0" smtClean="0">
                  <a:solidFill>
                    <a:srgbClr val="080808"/>
                  </a:solidFill>
                  <a:latin typeface="微软雅黑" pitchFamily="34" charset="-122"/>
                  <a:ea typeface="微软雅黑" pitchFamily="34" charset="-122"/>
                </a:rPr>
                <a:t>激励机制</a:t>
              </a:r>
              <a:endParaRPr lang="en-US" altLang="zh-CN" sz="1200" b="1" dirty="0">
                <a:solidFill>
                  <a:srgbClr val="080808"/>
                </a:solidFill>
                <a:latin typeface="微软雅黑" pitchFamily="34" charset="-122"/>
                <a:ea typeface="微软雅黑" pitchFamily="34" charset="-122"/>
              </a:endParaRPr>
            </a:p>
          </p:txBody>
        </p:sp>
      </p:grpSp>
      <p:sp>
        <p:nvSpPr>
          <p:cNvPr id="73" name="Rectangle 63"/>
          <p:cNvSpPr>
            <a:spLocks noChangeArrowheads="1"/>
          </p:cNvSpPr>
          <p:nvPr/>
        </p:nvSpPr>
        <p:spPr bwMode="auto">
          <a:xfrm>
            <a:off x="7314407" y="2071914"/>
            <a:ext cx="4716016" cy="2880320"/>
          </a:xfrm>
          <a:prstGeom prst="rect">
            <a:avLst/>
          </a:prstGeom>
          <a:ln/>
        </p:spPr>
        <p:style>
          <a:lnRef idx="1">
            <a:schemeClr val="accent5"/>
          </a:lnRef>
          <a:fillRef idx="2">
            <a:schemeClr val="accent5"/>
          </a:fillRef>
          <a:effectRef idx="1">
            <a:schemeClr val="accent5"/>
          </a:effectRef>
          <a:fontRef idx="minor">
            <a:schemeClr val="dk1"/>
          </a:fontRef>
        </p:style>
        <p:txBody>
          <a:bodyPr wrap="none" anchor="ctr"/>
          <a:lstStyle/>
          <a:p>
            <a:endParaRPr lang="zh-CN" altLang="en-US"/>
          </a:p>
        </p:txBody>
      </p:sp>
      <p:pic>
        <p:nvPicPr>
          <p:cNvPr id="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4076" y="2169610"/>
            <a:ext cx="4576679" cy="2664296"/>
          </a:xfrm>
          <a:prstGeom prst="rect">
            <a:avLst/>
          </a:prstGeom>
          <a:solidFill>
            <a:schemeClr val="bg1"/>
          </a:solidFill>
          <a:ln>
            <a:noFill/>
          </a:ln>
          <a:effectLst/>
          <a:extLst/>
        </p:spPr>
      </p:pic>
    </p:spTree>
    <p:extLst>
      <p:ext uri="{BB962C8B-B14F-4D97-AF65-F5344CB8AC3E}">
        <p14:creationId xmlns:p14="http://schemas.microsoft.com/office/powerpoint/2010/main" val="39518979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QQ截图20160831154924.jpg"/>
          <p:cNvPicPr>
            <a:picLocks noChangeAspect="1"/>
          </p:cNvPicPr>
          <p:nvPr/>
        </p:nvPicPr>
        <p:blipFill>
          <a:blip r:embed="rId2"/>
          <a:stretch>
            <a:fillRect/>
          </a:stretch>
        </p:blipFill>
        <p:spPr>
          <a:xfrm>
            <a:off x="6000"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16</a:t>
            </a:fld>
            <a:endParaRPr lang="zh-CN" altLang="en-US">
              <a:solidFill>
                <a:prstClr val="black">
                  <a:tint val="75000"/>
                </a:prstClr>
              </a:solidFill>
            </a:endParaRPr>
          </a:p>
        </p:txBody>
      </p:sp>
      <p:sp>
        <p:nvSpPr>
          <p:cNvPr id="4" name="Freeform 6"/>
          <p:cNvSpPr>
            <a:spLocks noEditPoints="1"/>
          </p:cNvSpPr>
          <p:nvPr/>
        </p:nvSpPr>
        <p:spPr bwMode="auto">
          <a:xfrm>
            <a:off x="114754" y="652502"/>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1" name="TextBox 16"/>
          <p:cNvSpPr txBox="1">
            <a:spLocks noChangeArrowheads="1"/>
          </p:cNvSpPr>
          <p:nvPr/>
        </p:nvSpPr>
        <p:spPr bwMode="auto">
          <a:xfrm>
            <a:off x="1907949" y="1060490"/>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创新特区</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
        <p:nvSpPr>
          <p:cNvPr id="51" name="椭圆 50"/>
          <p:cNvSpPr/>
          <p:nvPr/>
        </p:nvSpPr>
        <p:spPr>
          <a:xfrm>
            <a:off x="8667815" y="291816"/>
            <a:ext cx="760029" cy="760029"/>
          </a:xfrm>
          <a:prstGeom prst="ellipse">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73985" y="1564477"/>
            <a:ext cx="11224365" cy="461665"/>
          </a:xfrm>
          <a:prstGeom prst="rect">
            <a:avLst/>
          </a:prstGeom>
        </p:spPr>
        <p:txBody>
          <a:bodyPr wrap="square">
            <a:spAutoFit/>
          </a:bodyPr>
          <a:lstStyle/>
          <a:p>
            <a:pPr marL="0" lvl="2" algn="just">
              <a:lnSpc>
                <a:spcPct val="150000"/>
              </a:lnSpc>
              <a:buClr>
                <a:srgbClr val="000514"/>
              </a:buClr>
              <a:buSzPct val="70000"/>
              <a:defRPr/>
            </a:pPr>
            <a:r>
              <a:rPr lang="zh-CN" altLang="en-US" sz="1600" b="1" kern="0" dirty="0" smtClean="0">
                <a:solidFill>
                  <a:srgbClr val="1A2E53"/>
                </a:solidFill>
                <a:latin typeface="微软雅黑" panose="020B0503020204020204" pitchFamily="34" charset="-122"/>
                <a:ea typeface="微软雅黑" panose="020B0503020204020204" pitchFamily="34" charset="-122"/>
              </a:rPr>
              <a:t>我所作为主战雷达装备研制单位，其技术发展水平直接代表国家未来雷达装备技术发展方向。</a:t>
            </a:r>
            <a:endParaRPr lang="en-US" altLang="zh-CN" sz="1600" b="1" kern="0" dirty="0" smtClean="0">
              <a:solidFill>
                <a:srgbClr val="1A2E53"/>
              </a:solidFill>
              <a:latin typeface="微软雅黑" panose="020B0503020204020204" pitchFamily="34" charset="-122"/>
              <a:ea typeface="微软雅黑" panose="020B0503020204020204" pitchFamily="34" charset="-122"/>
            </a:endParaRPr>
          </a:p>
        </p:txBody>
      </p:sp>
      <p:pic>
        <p:nvPicPr>
          <p:cNvPr id="2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171" y="2224950"/>
            <a:ext cx="2357345" cy="17399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TextBox 34"/>
          <p:cNvSpPr txBox="1">
            <a:spLocks noChangeArrowheads="1"/>
          </p:cNvSpPr>
          <p:nvPr/>
        </p:nvSpPr>
        <p:spPr bwMode="auto">
          <a:xfrm>
            <a:off x="9091945" y="4052920"/>
            <a:ext cx="10216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122"/>
              </a:defRPr>
            </a:lvl1pPr>
            <a:lvl2pPr marL="742950" indent="-285750" eaLnBrk="0" hangingPunct="0">
              <a:defRPr sz="2400">
                <a:solidFill>
                  <a:schemeClr val="tx1"/>
                </a:solidFill>
                <a:latin typeface="Arial" charset="0"/>
                <a:ea typeface="宋体" charset="-122"/>
              </a:defRPr>
            </a:lvl2pPr>
            <a:lvl3pPr marL="1143000" indent="-228600" eaLnBrk="0" hangingPunct="0">
              <a:defRPr sz="2400">
                <a:solidFill>
                  <a:schemeClr val="tx1"/>
                </a:solidFill>
                <a:latin typeface="Arial" charset="0"/>
                <a:ea typeface="宋体" charset="-122"/>
              </a:defRPr>
            </a:lvl3pPr>
            <a:lvl4pPr marL="1600200" indent="-228600" eaLnBrk="0" hangingPunct="0">
              <a:defRPr sz="2400">
                <a:solidFill>
                  <a:schemeClr val="tx1"/>
                </a:solidFill>
                <a:latin typeface="Arial" charset="0"/>
                <a:ea typeface="宋体" charset="-122"/>
              </a:defRPr>
            </a:lvl4pPr>
            <a:lvl5pPr marL="2057400" indent="-228600" eaLnBrk="0" hangingPunct="0">
              <a:defRPr sz="2400">
                <a:solidFill>
                  <a:schemeClr val="tx1"/>
                </a:solidFill>
                <a:latin typeface="Arial" charset="0"/>
                <a:ea typeface="宋体" charset="-122"/>
              </a:defRPr>
            </a:lvl5pPr>
            <a:lvl6pPr marL="2514600" indent="-228600" eaLnBrk="0" fontAlgn="base" hangingPunct="0">
              <a:spcBef>
                <a:spcPct val="0"/>
              </a:spcBef>
              <a:spcAft>
                <a:spcPct val="0"/>
              </a:spcAft>
              <a:defRPr sz="2400">
                <a:solidFill>
                  <a:schemeClr val="tx1"/>
                </a:solidFill>
                <a:latin typeface="Arial" charset="0"/>
                <a:ea typeface="宋体" charset="-122"/>
              </a:defRPr>
            </a:lvl6pPr>
            <a:lvl7pPr marL="2971800" indent="-228600" eaLnBrk="0" fontAlgn="base" hangingPunct="0">
              <a:spcBef>
                <a:spcPct val="0"/>
              </a:spcBef>
              <a:spcAft>
                <a:spcPct val="0"/>
              </a:spcAft>
              <a:defRPr sz="2400">
                <a:solidFill>
                  <a:schemeClr val="tx1"/>
                </a:solidFill>
                <a:latin typeface="Arial" charset="0"/>
                <a:ea typeface="宋体" charset="-122"/>
              </a:defRPr>
            </a:lvl7pPr>
            <a:lvl8pPr marL="3429000" indent="-228600" eaLnBrk="0" fontAlgn="base" hangingPunct="0">
              <a:spcBef>
                <a:spcPct val="0"/>
              </a:spcBef>
              <a:spcAft>
                <a:spcPct val="0"/>
              </a:spcAft>
              <a:defRPr sz="2400">
                <a:solidFill>
                  <a:schemeClr val="tx1"/>
                </a:solidFill>
                <a:latin typeface="Arial" charset="0"/>
                <a:ea typeface="宋体" charset="-122"/>
              </a:defRPr>
            </a:lvl8pPr>
            <a:lvl9pPr marL="3886200" indent="-228600" eaLnBrk="0" fontAlgn="base" hangingPunct="0">
              <a:spcBef>
                <a:spcPct val="0"/>
              </a:spcBef>
              <a:spcAft>
                <a:spcPct val="0"/>
              </a:spcAft>
              <a:defRPr sz="2400">
                <a:solidFill>
                  <a:schemeClr val="tx1"/>
                </a:solidFill>
                <a:latin typeface="Arial" charset="0"/>
                <a:ea typeface="宋体" charset="-122"/>
              </a:defRPr>
            </a:lvl9pPr>
          </a:lstStyle>
          <a:p>
            <a:pPr eaLnBrk="1" hangingPunct="1"/>
            <a:r>
              <a:rPr lang="zh-CN" altLang="en-US" sz="1600" dirty="0">
                <a:latin typeface="黑体" pitchFamily="49" charset="-122"/>
                <a:ea typeface="黑体" pitchFamily="49" charset="-122"/>
              </a:rPr>
              <a:t>智能认知</a:t>
            </a:r>
          </a:p>
        </p:txBody>
      </p:sp>
      <p:pic>
        <p:nvPicPr>
          <p:cNvPr id="24" name="Picture 12" descr="DSC_036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3852" y="4362046"/>
            <a:ext cx="2097824" cy="17399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TextBox 34"/>
          <p:cNvSpPr txBox="1">
            <a:spLocks noChangeArrowheads="1"/>
          </p:cNvSpPr>
          <p:nvPr/>
        </p:nvSpPr>
        <p:spPr bwMode="auto">
          <a:xfrm>
            <a:off x="8876490" y="6134986"/>
            <a:ext cx="16209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宋体" charset="-122"/>
              </a:defRPr>
            </a:lvl1pPr>
            <a:lvl2pPr marL="742950" indent="-285750" eaLnBrk="0" hangingPunct="0">
              <a:defRPr sz="2400">
                <a:solidFill>
                  <a:schemeClr val="tx1"/>
                </a:solidFill>
                <a:latin typeface="Arial" charset="0"/>
                <a:ea typeface="宋体" charset="-122"/>
              </a:defRPr>
            </a:lvl2pPr>
            <a:lvl3pPr marL="1143000" indent="-228600" eaLnBrk="0" hangingPunct="0">
              <a:defRPr sz="2400">
                <a:solidFill>
                  <a:schemeClr val="tx1"/>
                </a:solidFill>
                <a:latin typeface="Arial" charset="0"/>
                <a:ea typeface="宋体" charset="-122"/>
              </a:defRPr>
            </a:lvl3pPr>
            <a:lvl4pPr marL="1600200" indent="-228600" eaLnBrk="0" hangingPunct="0">
              <a:defRPr sz="2400">
                <a:solidFill>
                  <a:schemeClr val="tx1"/>
                </a:solidFill>
                <a:latin typeface="Arial" charset="0"/>
                <a:ea typeface="宋体" charset="-122"/>
              </a:defRPr>
            </a:lvl4pPr>
            <a:lvl5pPr marL="2057400" indent="-228600" eaLnBrk="0" hangingPunct="0">
              <a:defRPr sz="2400">
                <a:solidFill>
                  <a:schemeClr val="tx1"/>
                </a:solidFill>
                <a:latin typeface="Arial" charset="0"/>
                <a:ea typeface="宋体" charset="-122"/>
              </a:defRPr>
            </a:lvl5pPr>
            <a:lvl6pPr marL="2514600" indent="-228600" eaLnBrk="0" fontAlgn="base" hangingPunct="0">
              <a:spcBef>
                <a:spcPct val="0"/>
              </a:spcBef>
              <a:spcAft>
                <a:spcPct val="0"/>
              </a:spcAft>
              <a:defRPr sz="2400">
                <a:solidFill>
                  <a:schemeClr val="tx1"/>
                </a:solidFill>
                <a:latin typeface="Arial" charset="0"/>
                <a:ea typeface="宋体" charset="-122"/>
              </a:defRPr>
            </a:lvl6pPr>
            <a:lvl7pPr marL="2971800" indent="-228600" eaLnBrk="0" fontAlgn="base" hangingPunct="0">
              <a:spcBef>
                <a:spcPct val="0"/>
              </a:spcBef>
              <a:spcAft>
                <a:spcPct val="0"/>
              </a:spcAft>
              <a:defRPr sz="2400">
                <a:solidFill>
                  <a:schemeClr val="tx1"/>
                </a:solidFill>
                <a:latin typeface="Arial" charset="0"/>
                <a:ea typeface="宋体" charset="-122"/>
              </a:defRPr>
            </a:lvl7pPr>
            <a:lvl8pPr marL="3429000" indent="-228600" eaLnBrk="0" fontAlgn="base" hangingPunct="0">
              <a:spcBef>
                <a:spcPct val="0"/>
              </a:spcBef>
              <a:spcAft>
                <a:spcPct val="0"/>
              </a:spcAft>
              <a:defRPr sz="2400">
                <a:solidFill>
                  <a:schemeClr val="tx1"/>
                </a:solidFill>
                <a:latin typeface="Arial" charset="0"/>
                <a:ea typeface="宋体" charset="-122"/>
              </a:defRPr>
            </a:lvl8pPr>
            <a:lvl9pPr marL="3886200" indent="-228600" eaLnBrk="0" fontAlgn="base" hangingPunct="0">
              <a:spcBef>
                <a:spcPct val="0"/>
              </a:spcBef>
              <a:spcAft>
                <a:spcPct val="0"/>
              </a:spcAft>
              <a:defRPr sz="2400">
                <a:solidFill>
                  <a:schemeClr val="tx1"/>
                </a:solidFill>
                <a:latin typeface="Arial" charset="0"/>
                <a:ea typeface="宋体" charset="-122"/>
              </a:defRPr>
            </a:lvl9pPr>
          </a:lstStyle>
          <a:p>
            <a:pPr eaLnBrk="1" hangingPunct="1"/>
            <a:r>
              <a:rPr lang="zh-CN" altLang="en-US" sz="1600" dirty="0" smtClean="0">
                <a:latin typeface="黑体" pitchFamily="49" charset="-122"/>
                <a:ea typeface="黑体" pitchFamily="49" charset="-122"/>
              </a:rPr>
              <a:t>毫米波相控阵</a:t>
            </a:r>
            <a:endParaRPr lang="zh-CN" altLang="en-US" sz="1600" dirty="0">
              <a:latin typeface="黑体" pitchFamily="49" charset="-122"/>
              <a:ea typeface="黑体" pitchFamily="49" charset="-122"/>
            </a:endParaRPr>
          </a:p>
        </p:txBody>
      </p:sp>
      <p:sp>
        <p:nvSpPr>
          <p:cNvPr id="35" name="矩形 34"/>
          <p:cNvSpPr/>
          <p:nvPr/>
        </p:nvSpPr>
        <p:spPr>
          <a:xfrm>
            <a:off x="3428672" y="988849"/>
            <a:ext cx="6495913" cy="45890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lvl="2" algn="just">
              <a:lnSpc>
                <a:spcPct val="150000"/>
              </a:lnSpc>
              <a:buClr>
                <a:srgbClr val="000514"/>
              </a:buClr>
              <a:buSzPct val="70000"/>
              <a:defRPr/>
            </a:pPr>
            <a:r>
              <a:rPr lang="en-US" altLang="zh-CN"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r>
              <a:rPr lang="zh-CN" altLang="en-US"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你将可能成为雷达产品发展的引领者</a:t>
            </a:r>
            <a:endParaRPr lang="en-US" altLang="zh-CN"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36" name="文本占位符 1"/>
          <p:cNvSpPr txBox="1">
            <a:spLocks/>
          </p:cNvSpPr>
          <p:nvPr/>
        </p:nvSpPr>
        <p:spPr bwMode="auto">
          <a:xfrm>
            <a:off x="444425" y="1961734"/>
            <a:ext cx="8613775" cy="13507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just" rtl="0" eaLnBrk="1" fontAlgn="base" hangingPunct="0">
              <a:lnSpc>
                <a:spcPct val="150000"/>
              </a:lnSpc>
              <a:spcBef>
                <a:spcPts val="0"/>
              </a:spcBef>
              <a:spcAft>
                <a:spcPct val="0"/>
              </a:spcAft>
              <a:defRPr lang="zh-CN" altLang="en-US" sz="2400" b="1" baseline="0" dirty="0" smtClean="0">
                <a:solidFill>
                  <a:srgbClr val="A50021"/>
                </a:solidFill>
                <a:latin typeface="Times New Roman" pitchFamily="18" charset="0"/>
                <a:ea typeface="黑体" pitchFamily="2" charset="-122"/>
                <a:cs typeface="+mn-cs"/>
              </a:defRPr>
            </a:lvl1pPr>
            <a:lvl2pPr marL="0" indent="0" algn="just" rtl="0" eaLnBrk="1" fontAlgn="base" hangingPunct="0">
              <a:lnSpc>
                <a:spcPct val="150000"/>
              </a:lnSpc>
              <a:spcBef>
                <a:spcPts val="0"/>
              </a:spcBef>
              <a:spcAft>
                <a:spcPct val="0"/>
              </a:spcAft>
              <a:defRPr lang="zh-CN" altLang="en-US" sz="2200" b="1" baseline="0" dirty="0" smtClean="0">
                <a:solidFill>
                  <a:srgbClr val="0070C0"/>
                </a:solidFill>
                <a:latin typeface="黑体" pitchFamily="49" charset="-122"/>
                <a:ea typeface="黑体" pitchFamily="49" charset="-122"/>
              </a:defRPr>
            </a:lvl2pPr>
            <a:lvl3pPr marL="0" indent="0" algn="just" rtl="0" eaLnBrk="1" fontAlgn="base" hangingPunct="0">
              <a:lnSpc>
                <a:spcPct val="150000"/>
              </a:lnSpc>
              <a:spcBef>
                <a:spcPts val="0"/>
              </a:spcBef>
              <a:spcAft>
                <a:spcPct val="0"/>
              </a:spcAft>
              <a:defRPr lang="zh-CN" altLang="en-US" sz="2000" b="1" i="0" u="none" baseline="0" dirty="0" smtClean="0">
                <a:solidFill>
                  <a:srgbClr val="993300"/>
                </a:solidFill>
                <a:latin typeface="仿宋" pitchFamily="49" charset="-122"/>
                <a:ea typeface="仿宋" pitchFamily="49" charset="-122"/>
              </a:defRPr>
            </a:lvl3pPr>
            <a:lvl4pPr marL="0" indent="540000" algn="just" rtl="0" eaLnBrk="1" fontAlgn="base" hangingPunct="0">
              <a:lnSpc>
                <a:spcPct val="150000"/>
              </a:lnSpc>
              <a:spcBef>
                <a:spcPts val="0"/>
              </a:spcBef>
              <a:spcAft>
                <a:spcPct val="0"/>
              </a:spcAft>
              <a:defRPr lang="zh-CN" altLang="en-US" sz="2000" baseline="0" dirty="0" smtClean="0">
                <a:solidFill>
                  <a:schemeClr val="tx1"/>
                </a:solidFill>
                <a:latin typeface="黑体" pitchFamily="49" charset="-122"/>
                <a:ea typeface="黑体" pitchFamily="49" charset="-122"/>
              </a:defRPr>
            </a:lvl4pPr>
            <a:lvl5pPr marL="2057400" indent="-228600" algn="l" rtl="0" eaLnBrk="0" fontAlgn="base" hangingPunct="0">
              <a:spcBef>
                <a:spcPct val="20000"/>
              </a:spcBef>
              <a:spcAft>
                <a:spcPct val="0"/>
              </a:spcAft>
              <a:defRPr sz="2000">
                <a:solidFill>
                  <a:schemeClr val="tx1"/>
                </a:solidFill>
                <a:latin typeface="+mn-lt"/>
                <a:ea typeface="宋体" charset="-122"/>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2" indent="0" algn="just" defTabSz="914400" rtl="0" eaLnBrk="1" fontAlgn="base" latinLnBrk="0" hangingPunct="0">
              <a:lnSpc>
                <a:spcPct val="150000"/>
              </a:lnSpc>
              <a:spcBef>
                <a:spcPts val="0"/>
              </a:spcBef>
              <a:spcAft>
                <a:spcPct val="0"/>
              </a:spcAft>
              <a:buClrTx/>
              <a:buSzTx/>
              <a:buFontTx/>
              <a:buNone/>
              <a:tabLst/>
              <a:defRPr/>
            </a:pPr>
            <a:r>
              <a:rPr lang="zh-CN" altLang="en-US" sz="1600" kern="0" dirty="0" smtClean="0">
                <a:solidFill>
                  <a:srgbClr val="0000FF"/>
                </a:solidFill>
                <a:latin typeface="Times New Roman"/>
                <a:ea typeface="微软雅黑" panose="020B0503020204020204" pitchFamily="34" charset="-122"/>
                <a:cs typeface="Times New Roman"/>
              </a:rPr>
              <a:t>研究成果：</a:t>
            </a:r>
            <a:endParaRPr lang="en-US" altLang="zh-CN" sz="1600" kern="0" dirty="0" smtClean="0">
              <a:solidFill>
                <a:srgbClr val="0000FF"/>
              </a:solidFill>
              <a:latin typeface="Times New Roman"/>
              <a:ea typeface="微软雅黑" panose="020B0503020204020204" pitchFamily="34" charset="-122"/>
              <a:cs typeface="Times New Roman"/>
            </a:endParaRPr>
          </a:p>
          <a:p>
            <a:pPr lvl="2">
              <a:defRPr/>
            </a:pPr>
            <a:r>
              <a:rPr lang="zh-CN" altLang="en-US" sz="1600" kern="0" dirty="0" smtClean="0">
                <a:solidFill>
                  <a:srgbClr val="1A2E53"/>
                </a:solidFill>
                <a:latin typeface="Times New Roman"/>
                <a:ea typeface="微软雅黑" panose="020B0503020204020204" pitchFamily="34" charset="-122"/>
                <a:cs typeface="Times New Roman"/>
              </a:rPr>
              <a:t>●</a:t>
            </a:r>
            <a:r>
              <a:rPr lang="zh-CN" altLang="en-US" sz="1600" kern="0" dirty="0">
                <a:solidFill>
                  <a:srgbClr val="1A2E53"/>
                </a:solidFill>
                <a:latin typeface="微软雅黑" panose="020B0503020204020204" pitchFamily="34" charset="-122"/>
                <a:ea typeface="微软雅黑" panose="020B0503020204020204" pitchFamily="34" charset="-122"/>
              </a:rPr>
              <a:t>国内首套太赫兹视频合成孔径雷达系统</a:t>
            </a:r>
          </a:p>
          <a:p>
            <a:pPr lvl="2">
              <a:defRPr/>
            </a:pPr>
            <a:r>
              <a:rPr lang="zh-CN" altLang="en-US" sz="1600" kern="0" dirty="0" smtClean="0">
                <a:solidFill>
                  <a:srgbClr val="1A2E53"/>
                </a:solidFill>
                <a:latin typeface="Times New Roman"/>
                <a:ea typeface="微软雅黑" panose="020B0503020204020204" pitchFamily="34" charset="-122"/>
                <a:cs typeface="Times New Roman"/>
              </a:rPr>
              <a:t>●</a:t>
            </a:r>
            <a:r>
              <a:rPr lang="zh-CN" altLang="en-US" sz="1600" kern="0" dirty="0">
                <a:solidFill>
                  <a:srgbClr val="1A2E53"/>
                </a:solidFill>
                <a:latin typeface="微软雅黑" panose="020B0503020204020204" pitchFamily="34" charset="-122"/>
                <a:ea typeface="微软雅黑" panose="020B0503020204020204" pitchFamily="34" charset="-122"/>
              </a:rPr>
              <a:t>国内首次完成量子雷达远距离探</a:t>
            </a:r>
            <a:r>
              <a:rPr lang="zh-CN" altLang="en-US" sz="1600" kern="0" dirty="0" smtClean="0">
                <a:solidFill>
                  <a:srgbClr val="1A2E53"/>
                </a:solidFill>
                <a:latin typeface="微软雅黑" panose="020B0503020204020204" pitchFamily="34" charset="-122"/>
                <a:ea typeface="微软雅黑" panose="020B0503020204020204" pitchFamily="34" charset="-122"/>
              </a:rPr>
              <a:t>测</a:t>
            </a:r>
            <a:endParaRPr lang="zh-CN" altLang="en-US" sz="1600" kern="0" dirty="0">
              <a:solidFill>
                <a:srgbClr val="1A2E53"/>
              </a:solidFill>
              <a:latin typeface="微软雅黑" panose="020B0503020204020204" pitchFamily="34" charset="-122"/>
              <a:ea typeface="微软雅黑" panose="020B0503020204020204" pitchFamily="34" charset="-122"/>
            </a:endParaRPr>
          </a:p>
          <a:p>
            <a:pPr lvl="2">
              <a:defRPr/>
            </a:pPr>
            <a:r>
              <a:rPr lang="zh-CN" altLang="en-US" sz="1600" kern="0" dirty="0" smtClean="0">
                <a:solidFill>
                  <a:srgbClr val="1A2E53"/>
                </a:solidFill>
                <a:latin typeface="Times New Roman"/>
                <a:ea typeface="微软雅黑" panose="020B0503020204020204" pitchFamily="34" charset="-122"/>
                <a:cs typeface="Times New Roman"/>
              </a:rPr>
              <a:t>●</a:t>
            </a:r>
            <a:r>
              <a:rPr lang="zh-CN" altLang="en-US" sz="1600" kern="0" dirty="0">
                <a:solidFill>
                  <a:srgbClr val="1A2E53"/>
                </a:solidFill>
                <a:latin typeface="微软雅黑" panose="020B0503020204020204" pitchFamily="34" charset="-122"/>
                <a:ea typeface="微软雅黑" panose="020B0503020204020204" pitchFamily="34" charset="-122"/>
              </a:rPr>
              <a:t>新</a:t>
            </a:r>
            <a:r>
              <a:rPr lang="zh-CN" altLang="en-US" sz="1600" kern="0" dirty="0" smtClean="0">
                <a:solidFill>
                  <a:srgbClr val="1A2E53"/>
                </a:solidFill>
                <a:latin typeface="微软雅黑" panose="020B0503020204020204" pitchFamily="34" charset="-122"/>
                <a:ea typeface="微软雅黑" panose="020B0503020204020204" pitchFamily="34" charset="-122"/>
              </a:rPr>
              <a:t>体制反潜</a:t>
            </a:r>
            <a:r>
              <a:rPr lang="zh-CN" altLang="en-US" sz="1600" kern="0" dirty="0">
                <a:solidFill>
                  <a:srgbClr val="1A2E53"/>
                </a:solidFill>
                <a:latin typeface="微软雅黑" panose="020B0503020204020204" pitchFamily="34" charset="-122"/>
                <a:ea typeface="微软雅黑" panose="020B0503020204020204" pitchFamily="34" charset="-122"/>
              </a:rPr>
              <a:t>探测性能国内领</a:t>
            </a:r>
            <a:r>
              <a:rPr lang="zh-CN" altLang="en-US" sz="1600" kern="0" dirty="0" smtClean="0">
                <a:solidFill>
                  <a:srgbClr val="1A2E53"/>
                </a:solidFill>
                <a:latin typeface="微软雅黑" panose="020B0503020204020204" pitchFamily="34" charset="-122"/>
                <a:ea typeface="微软雅黑" panose="020B0503020204020204" pitchFamily="34" charset="-122"/>
              </a:rPr>
              <a:t>先</a:t>
            </a:r>
            <a:endParaRPr lang="en-US" altLang="zh-CN" sz="1600" kern="0" dirty="0" smtClean="0">
              <a:solidFill>
                <a:srgbClr val="1A2E53"/>
              </a:solidFill>
              <a:latin typeface="微软雅黑" panose="020B0503020204020204" pitchFamily="34" charset="-122"/>
              <a:ea typeface="微软雅黑" panose="020B0503020204020204" pitchFamily="34" charset="-122"/>
            </a:endParaRPr>
          </a:p>
          <a:p>
            <a:pPr lvl="2">
              <a:defRPr/>
            </a:pPr>
            <a:endParaRPr lang="zh-CN" altLang="en-US" sz="1600" kern="0" dirty="0">
              <a:solidFill>
                <a:srgbClr val="1A2E53"/>
              </a:solidFill>
              <a:latin typeface="微软雅黑" panose="020B0503020204020204" pitchFamily="34" charset="-122"/>
              <a:ea typeface="微软雅黑" panose="020B0503020204020204" pitchFamily="34" charset="-122"/>
            </a:endParaRPr>
          </a:p>
        </p:txBody>
      </p:sp>
      <p:sp>
        <p:nvSpPr>
          <p:cNvPr id="37" name="文本占位符 1"/>
          <p:cNvSpPr txBox="1">
            <a:spLocks/>
          </p:cNvSpPr>
          <p:nvPr/>
        </p:nvSpPr>
        <p:spPr bwMode="auto">
          <a:xfrm>
            <a:off x="436109" y="3447319"/>
            <a:ext cx="4315203" cy="13507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just" rtl="0" eaLnBrk="1" fontAlgn="base" hangingPunct="0">
              <a:lnSpc>
                <a:spcPct val="150000"/>
              </a:lnSpc>
              <a:spcBef>
                <a:spcPts val="0"/>
              </a:spcBef>
              <a:spcAft>
                <a:spcPct val="0"/>
              </a:spcAft>
              <a:defRPr lang="zh-CN" altLang="en-US" sz="2400" b="1" baseline="0" dirty="0" smtClean="0">
                <a:solidFill>
                  <a:srgbClr val="A50021"/>
                </a:solidFill>
                <a:latin typeface="Times New Roman" pitchFamily="18" charset="0"/>
                <a:ea typeface="黑体" pitchFamily="2" charset="-122"/>
                <a:cs typeface="+mn-cs"/>
              </a:defRPr>
            </a:lvl1pPr>
            <a:lvl2pPr marL="0" indent="0" algn="just" rtl="0" eaLnBrk="1" fontAlgn="base" hangingPunct="0">
              <a:lnSpc>
                <a:spcPct val="150000"/>
              </a:lnSpc>
              <a:spcBef>
                <a:spcPts val="0"/>
              </a:spcBef>
              <a:spcAft>
                <a:spcPct val="0"/>
              </a:spcAft>
              <a:defRPr lang="zh-CN" altLang="en-US" sz="2200" b="1" baseline="0" dirty="0" smtClean="0">
                <a:solidFill>
                  <a:srgbClr val="0070C0"/>
                </a:solidFill>
                <a:latin typeface="黑体" pitchFamily="49" charset="-122"/>
                <a:ea typeface="黑体" pitchFamily="49" charset="-122"/>
              </a:defRPr>
            </a:lvl2pPr>
            <a:lvl3pPr marL="0" indent="0" algn="just" rtl="0" eaLnBrk="1" fontAlgn="base" hangingPunct="0">
              <a:lnSpc>
                <a:spcPct val="150000"/>
              </a:lnSpc>
              <a:spcBef>
                <a:spcPts val="0"/>
              </a:spcBef>
              <a:spcAft>
                <a:spcPct val="0"/>
              </a:spcAft>
              <a:defRPr lang="zh-CN" altLang="en-US" sz="2000" b="1" i="0" u="none" baseline="0" dirty="0" smtClean="0">
                <a:solidFill>
                  <a:srgbClr val="993300"/>
                </a:solidFill>
                <a:latin typeface="仿宋" pitchFamily="49" charset="-122"/>
                <a:ea typeface="仿宋" pitchFamily="49" charset="-122"/>
              </a:defRPr>
            </a:lvl3pPr>
            <a:lvl4pPr marL="0" indent="540000" algn="just" rtl="0" eaLnBrk="1" fontAlgn="base" hangingPunct="0">
              <a:lnSpc>
                <a:spcPct val="150000"/>
              </a:lnSpc>
              <a:spcBef>
                <a:spcPts val="0"/>
              </a:spcBef>
              <a:spcAft>
                <a:spcPct val="0"/>
              </a:spcAft>
              <a:defRPr lang="zh-CN" altLang="en-US" sz="2000" baseline="0" dirty="0" smtClean="0">
                <a:solidFill>
                  <a:schemeClr val="tx1"/>
                </a:solidFill>
                <a:latin typeface="黑体" pitchFamily="49" charset="-122"/>
                <a:ea typeface="黑体" pitchFamily="49" charset="-122"/>
              </a:defRPr>
            </a:lvl4pPr>
            <a:lvl5pPr marL="2057400" indent="-228600" algn="l" rtl="0" eaLnBrk="0" fontAlgn="base" hangingPunct="0">
              <a:spcBef>
                <a:spcPct val="20000"/>
              </a:spcBef>
              <a:spcAft>
                <a:spcPct val="0"/>
              </a:spcAft>
              <a:defRPr sz="2000">
                <a:solidFill>
                  <a:schemeClr val="tx1"/>
                </a:solidFill>
                <a:latin typeface="+mn-lt"/>
                <a:ea typeface="宋体" charset="-122"/>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2">
              <a:defRPr/>
            </a:pPr>
            <a:r>
              <a:rPr lang="zh-CN" altLang="en-US" sz="1600" kern="0" dirty="0" smtClean="0">
                <a:solidFill>
                  <a:srgbClr val="1A2E53"/>
                </a:solidFill>
                <a:latin typeface="Times New Roman"/>
                <a:ea typeface="微软雅黑" panose="020B0503020204020204" pitchFamily="34" charset="-122"/>
                <a:cs typeface="Times New Roman"/>
              </a:rPr>
              <a:t>●</a:t>
            </a:r>
            <a:r>
              <a:rPr lang="zh-CN" altLang="en-US" sz="1600" kern="0" dirty="0">
                <a:solidFill>
                  <a:srgbClr val="1A2E53"/>
                </a:solidFill>
                <a:latin typeface="微软雅黑" panose="020B0503020204020204" pitchFamily="34" charset="-122"/>
                <a:ea typeface="微软雅黑" panose="020B0503020204020204" pitchFamily="34" charset="-122"/>
              </a:rPr>
              <a:t>高集成、轻型片式无引线天线架构技术</a:t>
            </a:r>
          </a:p>
          <a:p>
            <a:pPr lvl="2">
              <a:defRPr/>
            </a:pPr>
            <a:r>
              <a:rPr lang="zh-CN" altLang="en-US" sz="1600" kern="0" dirty="0">
                <a:solidFill>
                  <a:srgbClr val="1A2E53"/>
                </a:solidFill>
                <a:latin typeface="微软雅黑" panose="020B0503020204020204" pitchFamily="34" charset="-122"/>
                <a:ea typeface="微软雅黑" panose="020B0503020204020204" pitchFamily="34" charset="-122"/>
              </a:rPr>
              <a:t>●毫米波和太赫兹技</a:t>
            </a:r>
            <a:r>
              <a:rPr lang="zh-CN" altLang="en-US" sz="1600" kern="0" dirty="0" smtClean="0">
                <a:solidFill>
                  <a:srgbClr val="1A2E53"/>
                </a:solidFill>
                <a:latin typeface="微软雅黑" panose="020B0503020204020204" pitchFamily="34" charset="-122"/>
                <a:ea typeface="微软雅黑" panose="020B0503020204020204" pitchFamily="34" charset="-122"/>
              </a:rPr>
              <a:t>术</a:t>
            </a:r>
            <a:endParaRPr lang="zh-CN" altLang="en-US" sz="1600" kern="0" dirty="0">
              <a:solidFill>
                <a:srgbClr val="1A2E53"/>
              </a:solidFill>
              <a:latin typeface="微软雅黑" panose="020B0503020204020204" pitchFamily="34" charset="-122"/>
              <a:ea typeface="微软雅黑" panose="020B0503020204020204" pitchFamily="34" charset="-122"/>
            </a:endParaRPr>
          </a:p>
          <a:p>
            <a:pPr lvl="2">
              <a:defRPr/>
            </a:pPr>
            <a:r>
              <a:rPr lang="zh-CN" altLang="en-US" sz="1600" kern="0" dirty="0" smtClean="0">
                <a:solidFill>
                  <a:srgbClr val="1A2E53"/>
                </a:solidFill>
                <a:latin typeface="微软雅黑" panose="020B0503020204020204" pitchFamily="34" charset="-122"/>
                <a:ea typeface="微软雅黑" panose="020B0503020204020204" pitchFamily="34" charset="-122"/>
              </a:rPr>
              <a:t>● </a:t>
            </a:r>
            <a:r>
              <a:rPr lang="en-US" altLang="zh-CN" sz="1600" kern="0" dirty="0">
                <a:solidFill>
                  <a:srgbClr val="1A2E53"/>
                </a:solidFill>
                <a:latin typeface="微软雅黑" panose="020B0503020204020204" pitchFamily="34" charset="-122"/>
                <a:ea typeface="微软雅黑" panose="020B0503020204020204" pitchFamily="34" charset="-122"/>
              </a:rPr>
              <a:t>5G</a:t>
            </a:r>
            <a:r>
              <a:rPr lang="zh-CN" altLang="en-US" sz="1600" kern="0" dirty="0">
                <a:solidFill>
                  <a:srgbClr val="1A2E53"/>
                </a:solidFill>
                <a:latin typeface="微软雅黑" panose="020B0503020204020204" pitchFamily="34" charset="-122"/>
                <a:ea typeface="微软雅黑" panose="020B0503020204020204" pitchFamily="34" charset="-122"/>
              </a:rPr>
              <a:t>大规模有源天线技</a:t>
            </a:r>
            <a:r>
              <a:rPr lang="zh-CN" altLang="en-US" sz="1600" kern="0" dirty="0" smtClean="0">
                <a:solidFill>
                  <a:srgbClr val="1A2E53"/>
                </a:solidFill>
                <a:latin typeface="微软雅黑" panose="020B0503020204020204" pitchFamily="34" charset="-122"/>
                <a:ea typeface="微软雅黑" panose="020B0503020204020204" pitchFamily="34" charset="-122"/>
              </a:rPr>
              <a:t>术</a:t>
            </a:r>
            <a:r>
              <a:rPr lang="en-US" altLang="zh-CN" sz="1600" kern="0" dirty="0" smtClean="0">
                <a:solidFill>
                  <a:srgbClr val="1A2E53"/>
                </a:solidFill>
                <a:latin typeface="微软雅黑" panose="020B0503020204020204" pitchFamily="34" charset="-122"/>
                <a:ea typeface="微软雅黑" panose="020B0503020204020204" pitchFamily="34" charset="-122"/>
              </a:rPr>
              <a:t>……</a:t>
            </a:r>
            <a:endParaRPr lang="zh-CN" altLang="en-US" sz="1600" kern="0" dirty="0">
              <a:solidFill>
                <a:srgbClr val="1A2E53"/>
              </a:solidFill>
              <a:latin typeface="微软雅黑" panose="020B0503020204020204" pitchFamily="34" charset="-122"/>
              <a:ea typeface="微软雅黑" panose="020B0503020204020204" pitchFamily="34" charset="-122"/>
            </a:endParaRPr>
          </a:p>
          <a:p>
            <a:pPr lvl="2">
              <a:defRPr/>
            </a:pPr>
            <a:endParaRPr lang="zh-CN" altLang="en-US" sz="1600" dirty="0">
              <a:solidFill>
                <a:schemeClr val="tx1"/>
              </a:solidFill>
              <a:latin typeface="黑体" pitchFamily="49" charset="-122"/>
              <a:ea typeface="黑体" pitchFamily="49" charset="-122"/>
            </a:endParaRPr>
          </a:p>
          <a:p>
            <a:pPr lvl="2">
              <a:defRPr/>
            </a:pPr>
            <a:endParaRPr lang="zh-CN" altLang="en-US" sz="1600" dirty="0">
              <a:solidFill>
                <a:schemeClr val="tx1"/>
              </a:solidFill>
              <a:latin typeface="黑体" pitchFamily="49" charset="-122"/>
              <a:ea typeface="黑体" pitchFamily="49" charset="-122"/>
            </a:endParaRPr>
          </a:p>
          <a:p>
            <a:pPr lvl="2">
              <a:defRPr/>
            </a:pPr>
            <a:endParaRPr lang="en-US" altLang="zh-CN" sz="1600" kern="0" dirty="0" smtClean="0">
              <a:solidFill>
                <a:srgbClr val="1A2E53"/>
              </a:solidFill>
              <a:latin typeface="微软雅黑" panose="020B0503020204020204" pitchFamily="34" charset="-122"/>
              <a:ea typeface="微软雅黑" panose="020B0503020204020204" pitchFamily="34" charset="-122"/>
            </a:endParaRPr>
          </a:p>
          <a:p>
            <a:pPr lvl="2">
              <a:defRPr/>
            </a:pPr>
            <a:endParaRPr lang="zh-CN" altLang="en-US" sz="1600" kern="0" dirty="0">
              <a:solidFill>
                <a:srgbClr val="1A2E53"/>
              </a:solidFill>
              <a:latin typeface="微软雅黑" panose="020B0503020204020204" pitchFamily="34" charset="-122"/>
              <a:ea typeface="微软雅黑" panose="020B0503020204020204" pitchFamily="34" charset="-122"/>
            </a:endParaRPr>
          </a:p>
        </p:txBody>
      </p:sp>
      <p:sp>
        <p:nvSpPr>
          <p:cNvPr id="38" name="文本占位符 1"/>
          <p:cNvSpPr txBox="1">
            <a:spLocks/>
          </p:cNvSpPr>
          <p:nvPr/>
        </p:nvSpPr>
        <p:spPr bwMode="auto">
          <a:xfrm>
            <a:off x="471319" y="4751238"/>
            <a:ext cx="4012967" cy="13507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just" rtl="0" eaLnBrk="1" fontAlgn="base" hangingPunct="0">
              <a:lnSpc>
                <a:spcPct val="150000"/>
              </a:lnSpc>
              <a:spcBef>
                <a:spcPts val="0"/>
              </a:spcBef>
              <a:spcAft>
                <a:spcPct val="0"/>
              </a:spcAft>
              <a:defRPr lang="zh-CN" altLang="en-US" sz="2400" b="1" baseline="0" dirty="0" smtClean="0">
                <a:solidFill>
                  <a:srgbClr val="A50021"/>
                </a:solidFill>
                <a:latin typeface="Times New Roman" pitchFamily="18" charset="0"/>
                <a:ea typeface="黑体" pitchFamily="2" charset="-122"/>
                <a:cs typeface="+mn-cs"/>
              </a:defRPr>
            </a:lvl1pPr>
            <a:lvl2pPr marL="0" indent="0" algn="just" rtl="0" eaLnBrk="1" fontAlgn="base" hangingPunct="0">
              <a:lnSpc>
                <a:spcPct val="150000"/>
              </a:lnSpc>
              <a:spcBef>
                <a:spcPts val="0"/>
              </a:spcBef>
              <a:spcAft>
                <a:spcPct val="0"/>
              </a:spcAft>
              <a:defRPr lang="zh-CN" altLang="en-US" sz="2200" b="1" baseline="0" dirty="0" smtClean="0">
                <a:solidFill>
                  <a:srgbClr val="0070C0"/>
                </a:solidFill>
                <a:latin typeface="黑体" pitchFamily="49" charset="-122"/>
                <a:ea typeface="黑体" pitchFamily="49" charset="-122"/>
              </a:defRPr>
            </a:lvl2pPr>
            <a:lvl3pPr marL="0" indent="0" algn="just" rtl="0" eaLnBrk="1" fontAlgn="base" hangingPunct="0">
              <a:lnSpc>
                <a:spcPct val="150000"/>
              </a:lnSpc>
              <a:spcBef>
                <a:spcPts val="0"/>
              </a:spcBef>
              <a:spcAft>
                <a:spcPct val="0"/>
              </a:spcAft>
              <a:defRPr lang="zh-CN" altLang="en-US" sz="2000" b="1" i="0" u="none" baseline="0" dirty="0" smtClean="0">
                <a:solidFill>
                  <a:srgbClr val="993300"/>
                </a:solidFill>
                <a:latin typeface="仿宋" pitchFamily="49" charset="-122"/>
                <a:ea typeface="仿宋" pitchFamily="49" charset="-122"/>
              </a:defRPr>
            </a:lvl3pPr>
            <a:lvl4pPr marL="0" indent="540000" algn="just" rtl="0" eaLnBrk="1" fontAlgn="base" hangingPunct="0">
              <a:lnSpc>
                <a:spcPct val="150000"/>
              </a:lnSpc>
              <a:spcBef>
                <a:spcPts val="0"/>
              </a:spcBef>
              <a:spcAft>
                <a:spcPct val="0"/>
              </a:spcAft>
              <a:defRPr lang="zh-CN" altLang="en-US" sz="2000" baseline="0" dirty="0" smtClean="0">
                <a:solidFill>
                  <a:schemeClr val="tx1"/>
                </a:solidFill>
                <a:latin typeface="黑体" pitchFamily="49" charset="-122"/>
                <a:ea typeface="黑体" pitchFamily="49" charset="-122"/>
              </a:defRPr>
            </a:lvl4pPr>
            <a:lvl5pPr marL="2057400" indent="-228600" algn="l" rtl="0" eaLnBrk="0" fontAlgn="base" hangingPunct="0">
              <a:spcBef>
                <a:spcPct val="20000"/>
              </a:spcBef>
              <a:spcAft>
                <a:spcPct val="0"/>
              </a:spcAft>
              <a:defRPr sz="2000">
                <a:solidFill>
                  <a:schemeClr val="tx1"/>
                </a:solidFill>
                <a:latin typeface="+mn-lt"/>
                <a:ea typeface="宋体" charset="-122"/>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1">
              <a:defRPr/>
            </a:pPr>
            <a:r>
              <a:rPr lang="zh-CN" altLang="en-US" sz="1800" kern="0" dirty="0" smtClean="0">
                <a:solidFill>
                  <a:srgbClr val="0000FF"/>
                </a:solidFill>
                <a:latin typeface="Times New Roman"/>
                <a:ea typeface="微软雅黑" panose="020B0503020204020204" pitchFamily="34" charset="-122"/>
                <a:cs typeface="Times New Roman"/>
              </a:rPr>
              <a:t>孵化中心技</a:t>
            </a:r>
            <a:r>
              <a:rPr lang="zh-CN" altLang="en-US" sz="1800" kern="0" dirty="0">
                <a:solidFill>
                  <a:srgbClr val="0000FF"/>
                </a:solidFill>
                <a:latin typeface="Times New Roman"/>
                <a:ea typeface="微软雅黑" panose="020B0503020204020204" pitchFamily="34" charset="-122"/>
                <a:cs typeface="Times New Roman"/>
              </a:rPr>
              <a:t>术转移项目：</a:t>
            </a:r>
            <a:endParaRPr lang="en-US" altLang="zh-CN" sz="1800" kern="0" dirty="0">
              <a:solidFill>
                <a:srgbClr val="0000FF"/>
              </a:solidFill>
              <a:latin typeface="Times New Roman"/>
              <a:ea typeface="微软雅黑" panose="020B0503020204020204" pitchFamily="34" charset="-122"/>
              <a:cs typeface="Times New Roman"/>
            </a:endParaRPr>
          </a:p>
          <a:p>
            <a:pPr lvl="1">
              <a:lnSpc>
                <a:spcPct val="120000"/>
              </a:lnSpc>
              <a:defRPr/>
            </a:pPr>
            <a:r>
              <a:rPr lang="en-US" altLang="zh-CN" sz="1600" kern="0" dirty="0" smtClean="0">
                <a:solidFill>
                  <a:srgbClr val="1A2E53"/>
                </a:solidFill>
                <a:latin typeface="Times New Roman"/>
                <a:ea typeface="微软雅黑" panose="020B0503020204020204" pitchFamily="34" charset="-122"/>
                <a:cs typeface="Times New Roman"/>
              </a:rPr>
              <a:t>●</a:t>
            </a:r>
            <a:r>
              <a:rPr lang="en-US" altLang="zh-CN" sz="1600" kern="0" dirty="0" smtClean="0">
                <a:solidFill>
                  <a:srgbClr val="1A2E53"/>
                </a:solidFill>
                <a:latin typeface="微软雅黑" panose="020B0503020204020204" pitchFamily="34" charset="-122"/>
                <a:ea typeface="微软雅黑" panose="020B0503020204020204" pitchFamily="34" charset="-122"/>
              </a:rPr>
              <a:t>5G</a:t>
            </a:r>
            <a:r>
              <a:rPr lang="zh-CN" altLang="en-US" sz="1600" kern="0" dirty="0">
                <a:solidFill>
                  <a:srgbClr val="1A2E53"/>
                </a:solidFill>
                <a:latin typeface="微软雅黑" panose="020B0503020204020204" pitchFamily="34" charset="-122"/>
                <a:ea typeface="微软雅黑" panose="020B0503020204020204" pitchFamily="34" charset="-122"/>
              </a:rPr>
              <a:t>天线技术</a:t>
            </a:r>
            <a:endParaRPr lang="en-US" altLang="zh-CN" sz="1600" kern="0" dirty="0">
              <a:solidFill>
                <a:srgbClr val="1A2E53"/>
              </a:solidFill>
              <a:latin typeface="微软雅黑" panose="020B0503020204020204" pitchFamily="34" charset="-122"/>
              <a:ea typeface="微软雅黑" panose="020B0503020204020204" pitchFamily="34" charset="-122"/>
            </a:endParaRPr>
          </a:p>
          <a:p>
            <a:pPr lvl="1">
              <a:lnSpc>
                <a:spcPct val="120000"/>
              </a:lnSpc>
              <a:defRPr/>
            </a:pPr>
            <a:r>
              <a:rPr lang="en-US" altLang="zh-CN" sz="1600" kern="0" dirty="0">
                <a:solidFill>
                  <a:srgbClr val="1A2E53"/>
                </a:solidFill>
                <a:latin typeface="Times New Roman"/>
                <a:ea typeface="微软雅黑" panose="020B0503020204020204" pitchFamily="34" charset="-122"/>
                <a:cs typeface="Times New Roman"/>
              </a:rPr>
              <a:t>●</a:t>
            </a:r>
            <a:r>
              <a:rPr lang="zh-CN" altLang="en-US" sz="1600" kern="0" dirty="0" smtClean="0">
                <a:solidFill>
                  <a:srgbClr val="1A2E53"/>
                </a:solidFill>
                <a:latin typeface="微软雅黑" panose="020B0503020204020204" pitchFamily="34" charset="-122"/>
                <a:ea typeface="微软雅黑" panose="020B0503020204020204" pitchFamily="34" charset="-122"/>
              </a:rPr>
              <a:t>安</a:t>
            </a:r>
            <a:r>
              <a:rPr lang="zh-CN" altLang="en-US" sz="1600" kern="0" dirty="0">
                <a:solidFill>
                  <a:srgbClr val="1A2E53"/>
                </a:solidFill>
                <a:latin typeface="微软雅黑" panose="020B0503020204020204" pitchFamily="34" charset="-122"/>
                <a:ea typeface="微软雅黑" panose="020B0503020204020204" pitchFamily="34" charset="-122"/>
              </a:rPr>
              <a:t>防技术</a:t>
            </a:r>
            <a:endParaRPr lang="en-US" altLang="zh-CN" sz="1600" kern="0" dirty="0">
              <a:solidFill>
                <a:srgbClr val="1A2E53"/>
              </a:solidFill>
              <a:latin typeface="微软雅黑" panose="020B0503020204020204" pitchFamily="34" charset="-122"/>
              <a:ea typeface="微软雅黑" panose="020B0503020204020204" pitchFamily="34" charset="-122"/>
            </a:endParaRPr>
          </a:p>
          <a:p>
            <a:pPr lvl="1">
              <a:lnSpc>
                <a:spcPct val="120000"/>
              </a:lnSpc>
              <a:defRPr/>
            </a:pPr>
            <a:r>
              <a:rPr lang="en-US" altLang="zh-CN" sz="1600" kern="0" dirty="0">
                <a:solidFill>
                  <a:srgbClr val="1A2E53"/>
                </a:solidFill>
                <a:latin typeface="Times New Roman"/>
                <a:ea typeface="微软雅黑" panose="020B0503020204020204" pitchFamily="34" charset="-122"/>
                <a:cs typeface="Times New Roman"/>
              </a:rPr>
              <a:t>●</a:t>
            </a:r>
            <a:r>
              <a:rPr lang="zh-CN" altLang="en-US" sz="1600" kern="0" dirty="0" smtClean="0">
                <a:solidFill>
                  <a:srgbClr val="1A2E53"/>
                </a:solidFill>
                <a:latin typeface="微软雅黑" panose="020B0503020204020204" pitchFamily="34" charset="-122"/>
                <a:ea typeface="微软雅黑" panose="020B0503020204020204" pitchFamily="34" charset="-122"/>
              </a:rPr>
              <a:t>信</a:t>
            </a:r>
            <a:r>
              <a:rPr lang="zh-CN" altLang="en-US" sz="1600" kern="0" dirty="0">
                <a:solidFill>
                  <a:srgbClr val="1A2E53"/>
                </a:solidFill>
                <a:latin typeface="微软雅黑" panose="020B0503020204020204" pitchFamily="34" charset="-122"/>
                <a:ea typeface="微软雅黑" panose="020B0503020204020204" pitchFamily="34" charset="-122"/>
              </a:rPr>
              <a:t>息服务</a:t>
            </a:r>
            <a:endParaRPr lang="en-US" altLang="zh-CN" sz="1600" kern="0" dirty="0">
              <a:solidFill>
                <a:srgbClr val="1A2E53"/>
              </a:solidFill>
              <a:latin typeface="微软雅黑" panose="020B0503020204020204" pitchFamily="34" charset="-122"/>
              <a:ea typeface="微软雅黑" panose="020B0503020204020204" pitchFamily="34" charset="-122"/>
            </a:endParaRPr>
          </a:p>
          <a:p>
            <a:pPr lvl="1">
              <a:lnSpc>
                <a:spcPct val="120000"/>
              </a:lnSpc>
              <a:defRPr/>
            </a:pPr>
            <a:r>
              <a:rPr lang="en-US" altLang="zh-CN" sz="1600" kern="0" dirty="0">
                <a:solidFill>
                  <a:srgbClr val="1A2E53"/>
                </a:solidFill>
                <a:latin typeface="Times New Roman"/>
                <a:ea typeface="微软雅黑" panose="020B0503020204020204" pitchFamily="34" charset="-122"/>
                <a:cs typeface="Times New Roman"/>
              </a:rPr>
              <a:t>●</a:t>
            </a:r>
            <a:r>
              <a:rPr lang="zh-CN" altLang="en-US" sz="1600" kern="0" dirty="0" smtClean="0">
                <a:solidFill>
                  <a:srgbClr val="1A2E53"/>
                </a:solidFill>
                <a:latin typeface="微软雅黑" panose="020B0503020204020204" pitchFamily="34" charset="-122"/>
                <a:ea typeface="微软雅黑" panose="020B0503020204020204" pitchFamily="34" charset="-122"/>
              </a:rPr>
              <a:t>综</a:t>
            </a:r>
            <a:r>
              <a:rPr lang="zh-CN" altLang="en-US" sz="1600" kern="0" dirty="0">
                <a:solidFill>
                  <a:srgbClr val="1A2E53"/>
                </a:solidFill>
                <a:latin typeface="微软雅黑" panose="020B0503020204020204" pitchFamily="34" charset="-122"/>
                <a:ea typeface="微软雅黑" panose="020B0503020204020204" pitchFamily="34" charset="-122"/>
              </a:rPr>
              <a:t>合保</a:t>
            </a:r>
            <a:r>
              <a:rPr lang="zh-CN" altLang="en-US" sz="1600" kern="0" dirty="0" smtClean="0">
                <a:solidFill>
                  <a:srgbClr val="1A2E53"/>
                </a:solidFill>
                <a:latin typeface="微软雅黑" panose="020B0503020204020204" pitchFamily="34" charset="-122"/>
                <a:ea typeface="微软雅黑" panose="020B0503020204020204" pitchFamily="34" charset="-122"/>
              </a:rPr>
              <a:t>障</a:t>
            </a:r>
            <a:r>
              <a:rPr lang="en-US" altLang="zh-CN" sz="1600" kern="0" dirty="0" smtClean="0">
                <a:solidFill>
                  <a:srgbClr val="1A2E53"/>
                </a:solidFill>
                <a:latin typeface="微软雅黑" panose="020B0503020204020204" pitchFamily="34" charset="-122"/>
                <a:ea typeface="微软雅黑" panose="020B0503020204020204" pitchFamily="34" charset="-122"/>
              </a:rPr>
              <a:t>……</a:t>
            </a:r>
            <a:endParaRPr lang="zh-CN" altLang="en-US" sz="1600" kern="0" dirty="0">
              <a:solidFill>
                <a:srgbClr val="1A2E53"/>
              </a:solidFill>
              <a:latin typeface="微软雅黑" panose="020B0503020204020204" pitchFamily="34" charset="-122"/>
              <a:ea typeface="微软雅黑" panose="020B0503020204020204" pitchFamily="34" charset="-122"/>
            </a:endParaRPr>
          </a:p>
        </p:txBody>
      </p:sp>
      <p:sp>
        <p:nvSpPr>
          <p:cNvPr id="39" name="TextBox 7"/>
          <p:cNvSpPr txBox="1">
            <a:spLocks noChangeArrowheads="1"/>
          </p:cNvSpPr>
          <p:nvPr/>
        </p:nvSpPr>
        <p:spPr bwMode="auto">
          <a:xfrm>
            <a:off x="5513008" y="6149419"/>
            <a:ext cx="18261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1600">
                <a:latin typeface="黑体" pitchFamily="49" charset="-122"/>
                <a:ea typeface="黑体" pitchFamily="49" charset="-122"/>
              </a:defRPr>
            </a:lvl1pPr>
          </a:lstStyle>
          <a:p>
            <a:r>
              <a:rPr lang="zh-CN" altLang="en-US" dirty="0"/>
              <a:t>量子雷达实验现场</a:t>
            </a:r>
          </a:p>
        </p:txBody>
      </p:sp>
      <p:pic>
        <p:nvPicPr>
          <p:cNvPr id="40" name="Picture 2" descr="IMG_20150914_100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344" y="4420071"/>
            <a:ext cx="2413405" cy="16818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矩形 17"/>
          <p:cNvSpPr>
            <a:spLocks noChangeArrowheads="1"/>
          </p:cNvSpPr>
          <p:nvPr/>
        </p:nvSpPr>
        <p:spPr bwMode="auto">
          <a:xfrm>
            <a:off x="5245415" y="4058662"/>
            <a:ext cx="22365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dirty="0">
                <a:latin typeface="黑体" pitchFamily="49" charset="-122"/>
                <a:ea typeface="黑体" pitchFamily="49" charset="-122"/>
              </a:rPr>
              <a:t>阵面高集成无引线技术</a:t>
            </a:r>
          </a:p>
        </p:txBody>
      </p:sp>
      <p:pic>
        <p:nvPicPr>
          <p:cNvPr id="42" name="图片 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3424" y="2224950"/>
            <a:ext cx="2424013" cy="18337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663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QQ截图20160831154924.jpg"/>
          <p:cNvPicPr>
            <a:picLocks noChangeAspect="1"/>
          </p:cNvPicPr>
          <p:nvPr/>
        </p:nvPicPr>
        <p:blipFill>
          <a:blip r:embed="rId2"/>
          <a:stretch>
            <a:fillRect/>
          </a:stretch>
        </p:blipFill>
        <p:spPr>
          <a:xfrm>
            <a:off x="6000"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17</a:t>
            </a:fld>
            <a:endParaRPr lang="zh-CN" altLang="en-US">
              <a:solidFill>
                <a:prstClr val="black">
                  <a:tint val="75000"/>
                </a:prstClr>
              </a:solidFill>
            </a:endParaRPr>
          </a:p>
        </p:txBody>
      </p:sp>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1" name="TextBox 16"/>
          <p:cNvSpPr txBox="1">
            <a:spLocks noChangeArrowheads="1"/>
          </p:cNvSpPr>
          <p:nvPr/>
        </p:nvSpPr>
        <p:spPr bwMode="auto">
          <a:xfrm>
            <a:off x="1907949" y="1049339"/>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民品开拓</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
        <p:nvSpPr>
          <p:cNvPr id="51" name="椭圆 50"/>
          <p:cNvSpPr/>
          <p:nvPr/>
        </p:nvSpPr>
        <p:spPr>
          <a:xfrm>
            <a:off x="8667815" y="358722"/>
            <a:ext cx="760029" cy="760029"/>
          </a:xfrm>
          <a:prstGeom prst="ellipse">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73986" y="2043970"/>
            <a:ext cx="5955413" cy="1569660"/>
          </a:xfrm>
          <a:prstGeom prst="rect">
            <a:avLst/>
          </a:prstGeom>
        </p:spPr>
        <p:txBody>
          <a:bodyPr wrap="square">
            <a:spAutoFit/>
          </a:bodyPr>
          <a:lstStyle/>
          <a:p>
            <a:pPr marL="0" lvl="2" algn="just">
              <a:lnSpc>
                <a:spcPct val="150000"/>
              </a:lnSpc>
              <a:buClr>
                <a:srgbClr val="000514"/>
              </a:buClr>
              <a:buSzPct val="70000"/>
              <a:defRPr/>
            </a:pPr>
            <a:r>
              <a:rPr lang="zh-CN" altLang="en-US" sz="1600" b="1" dirty="0">
                <a:solidFill>
                  <a:srgbClr val="1A2E53"/>
                </a:solidFill>
                <a:latin typeface="微软雅黑" panose="020B0503020204020204" pitchFamily="34" charset="-122"/>
                <a:ea typeface="微软雅黑" panose="020B0503020204020204" pitchFamily="34" charset="-122"/>
                <a:sym typeface="Symbol" pitchFamily="18" charset="2"/>
              </a:rPr>
              <a:t>“军品为本、民品兴业”，依托十四所强大的技术、人才资源，通过产业经营与资本运作“双轮驱动</a:t>
            </a:r>
            <a:r>
              <a:rPr lang="zh-CN" altLang="en-US" sz="1600" b="1" dirty="0" smtClean="0">
                <a:solidFill>
                  <a:srgbClr val="1A2E53"/>
                </a:solidFill>
                <a:latin typeface="微软雅黑" panose="020B0503020204020204" pitchFamily="34" charset="-122"/>
                <a:ea typeface="微软雅黑" panose="020B0503020204020204" pitchFamily="34" charset="-122"/>
                <a:sym typeface="Symbol" pitchFamily="18" charset="2"/>
              </a:rPr>
              <a:t>”，</a:t>
            </a:r>
            <a:r>
              <a:rPr lang="zh-CN" altLang="zh-CN" sz="1600" b="1" dirty="0">
                <a:solidFill>
                  <a:srgbClr val="1A2E53"/>
                </a:solidFill>
                <a:latin typeface="微软雅黑" panose="020B0503020204020204" pitchFamily="34" charset="-122"/>
                <a:ea typeface="微软雅黑" panose="020B0503020204020204" pitchFamily="34" charset="-122"/>
              </a:rPr>
              <a:t>持续打造优势产业</a:t>
            </a:r>
            <a:r>
              <a:rPr lang="zh-CN" altLang="en-US" sz="1600" b="1" dirty="0">
                <a:solidFill>
                  <a:srgbClr val="1A2E53"/>
                </a:solidFill>
                <a:latin typeface="微软雅黑" panose="020B0503020204020204" pitchFamily="34" charset="-122"/>
                <a:ea typeface="微软雅黑" panose="020B0503020204020204" pitchFamily="34" charset="-122"/>
                <a:sym typeface="Symbol" pitchFamily="18" charset="2"/>
              </a:rPr>
              <a:t>，</a:t>
            </a:r>
            <a:r>
              <a:rPr lang="zh-CN" altLang="zh-CN" sz="1600" b="1" dirty="0">
                <a:solidFill>
                  <a:srgbClr val="1A2E53"/>
                </a:solidFill>
                <a:latin typeface="微软雅黑" panose="020B0503020204020204" pitchFamily="34" charset="-122"/>
                <a:ea typeface="微软雅黑" panose="020B0503020204020204" pitchFamily="34" charset="-122"/>
              </a:rPr>
              <a:t>聚力提升民品产业的行业地位</a:t>
            </a:r>
            <a:r>
              <a:rPr lang="zh-CN" altLang="en-US" sz="1600" b="1" dirty="0" smtClean="0">
                <a:solidFill>
                  <a:srgbClr val="1A2E53"/>
                </a:solidFill>
                <a:latin typeface="微软雅黑" panose="020B0503020204020204" pitchFamily="34" charset="-122"/>
                <a:ea typeface="微软雅黑" panose="020B0503020204020204" pitchFamily="34" charset="-122"/>
                <a:sym typeface="Symbol" pitchFamily="18" charset="2"/>
              </a:rPr>
              <a:t>。目前形成的四大板块：</a:t>
            </a:r>
            <a:r>
              <a:rPr lang="zh-CN" altLang="en-US" sz="1600" b="1" dirty="0" smtClean="0">
                <a:solidFill>
                  <a:srgbClr val="1A2E53"/>
                </a:solidFill>
                <a:latin typeface="微软雅黑" panose="020B0503020204020204" pitchFamily="34" charset="-122"/>
                <a:ea typeface="微软雅黑" panose="020B0503020204020204" pitchFamily="34" charset="-122"/>
              </a:rPr>
              <a:t>交</a:t>
            </a:r>
            <a:r>
              <a:rPr lang="zh-CN" altLang="en-US" sz="1600" b="1" dirty="0">
                <a:solidFill>
                  <a:srgbClr val="1A2E53"/>
                </a:solidFill>
                <a:latin typeface="微软雅黑" panose="020B0503020204020204" pitchFamily="34" charset="-122"/>
                <a:ea typeface="微软雅黑" panose="020B0503020204020204" pitchFamily="34" charset="-122"/>
              </a:rPr>
              <a:t>通电子、现代物流、微波与通信、 软件与信息服</a:t>
            </a:r>
            <a:r>
              <a:rPr lang="zh-CN" altLang="en-US" sz="1600" b="1" dirty="0" smtClean="0">
                <a:solidFill>
                  <a:srgbClr val="1A2E53"/>
                </a:solidFill>
                <a:latin typeface="微软雅黑" panose="020B0503020204020204" pitchFamily="34" charset="-122"/>
                <a:ea typeface="微软雅黑" panose="020B0503020204020204" pitchFamily="34" charset="-122"/>
              </a:rPr>
              <a:t>务。</a:t>
            </a:r>
            <a:endParaRPr lang="zh-CN" altLang="en-US" sz="1600" b="1" dirty="0">
              <a:solidFill>
                <a:srgbClr val="1A2E53"/>
              </a:solidFill>
              <a:latin typeface="微软雅黑" panose="020B0503020204020204" pitchFamily="34" charset="-122"/>
              <a:ea typeface="微软雅黑" panose="020B0503020204020204" pitchFamily="34" charset="-122"/>
            </a:endParaRPr>
          </a:p>
        </p:txBody>
      </p:sp>
      <p:sp>
        <p:nvSpPr>
          <p:cNvPr id="27" name="Rectangle 13"/>
          <p:cNvSpPr>
            <a:spLocks noChangeArrowheads="1"/>
          </p:cNvSpPr>
          <p:nvPr/>
        </p:nvSpPr>
        <p:spPr bwMode="auto">
          <a:xfrm>
            <a:off x="3781633" y="3858746"/>
            <a:ext cx="16101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Clr>
                <a:srgbClr val="FD1A09"/>
              </a:buClr>
              <a:buFontTx/>
              <a:buNone/>
              <a:defRPr/>
            </a:pPr>
            <a:r>
              <a:rPr lang="zh-CN" altLang="en-US" sz="1600" b="1" dirty="0" smtClean="0">
                <a:solidFill>
                  <a:srgbClr val="1A2E53"/>
                </a:solidFill>
                <a:latin typeface="微软雅黑" panose="020B0503020204020204" pitchFamily="34" charset="-122"/>
                <a:ea typeface="微软雅黑" panose="020B0503020204020204" pitchFamily="34" charset="-122"/>
              </a:rPr>
              <a:t>现代物流</a:t>
            </a:r>
            <a:endParaRPr lang="zh-CN" altLang="en-US" sz="1600" b="1" dirty="0">
              <a:solidFill>
                <a:srgbClr val="1A2E53"/>
              </a:solidFill>
              <a:latin typeface="微软雅黑" panose="020B0503020204020204" pitchFamily="34" charset="-122"/>
              <a:ea typeface="微软雅黑" panose="020B0503020204020204" pitchFamily="34" charset="-122"/>
            </a:endParaRPr>
          </a:p>
        </p:txBody>
      </p:sp>
      <p:sp>
        <p:nvSpPr>
          <p:cNvPr id="29" name="Rectangle 20"/>
          <p:cNvSpPr>
            <a:spLocks noChangeArrowheads="1"/>
          </p:cNvSpPr>
          <p:nvPr/>
        </p:nvSpPr>
        <p:spPr bwMode="auto">
          <a:xfrm>
            <a:off x="195038" y="3858746"/>
            <a:ext cx="17129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FD1A09"/>
              </a:buClr>
              <a:defRPr/>
            </a:pPr>
            <a:r>
              <a:rPr lang="zh-CN" altLang="en-US" sz="1600" b="1" dirty="0" smtClean="0">
                <a:solidFill>
                  <a:srgbClr val="1A2E53"/>
                </a:solidFill>
                <a:latin typeface="微软雅黑" panose="020B0503020204020204" pitchFamily="34" charset="-122"/>
                <a:ea typeface="微软雅黑" panose="020B0503020204020204" pitchFamily="34" charset="-122"/>
              </a:rPr>
              <a:t>交通电子</a:t>
            </a:r>
            <a:endParaRPr lang="zh-CN" altLang="en-US" sz="1600" b="1" dirty="0">
              <a:solidFill>
                <a:srgbClr val="1A2E53"/>
              </a:solidFill>
              <a:latin typeface="微软雅黑" panose="020B0503020204020204" pitchFamily="34" charset="-122"/>
              <a:ea typeface="微软雅黑" panose="020B0503020204020204" pitchFamily="34" charset="-122"/>
            </a:endParaRPr>
          </a:p>
        </p:txBody>
      </p:sp>
      <p:sp>
        <p:nvSpPr>
          <p:cNvPr id="31" name="Rectangle 20"/>
          <p:cNvSpPr>
            <a:spLocks noChangeArrowheads="1"/>
          </p:cNvSpPr>
          <p:nvPr/>
        </p:nvSpPr>
        <p:spPr bwMode="auto">
          <a:xfrm>
            <a:off x="8072500" y="3858746"/>
            <a:ext cx="17129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FD1A09"/>
              </a:buClr>
              <a:defRPr/>
            </a:pPr>
            <a:r>
              <a:rPr lang="zh-CN" altLang="en-US" sz="1600" b="1" dirty="0" smtClean="0">
                <a:solidFill>
                  <a:srgbClr val="1A2E53"/>
                </a:solidFill>
                <a:latin typeface="微软雅黑" panose="020B0503020204020204" pitchFamily="34" charset="-122"/>
                <a:ea typeface="微软雅黑" panose="020B0503020204020204" pitchFamily="34" charset="-122"/>
              </a:rPr>
              <a:t>软件与信息服务</a:t>
            </a:r>
            <a:endParaRPr lang="zh-CN" altLang="en-US" sz="1600" b="1" dirty="0">
              <a:solidFill>
                <a:srgbClr val="1A2E53"/>
              </a:solidFill>
              <a:latin typeface="微软雅黑" panose="020B0503020204020204" pitchFamily="34" charset="-122"/>
              <a:ea typeface="微软雅黑" panose="020B0503020204020204" pitchFamily="34" charset="-122"/>
            </a:endParaRPr>
          </a:p>
        </p:txBody>
      </p:sp>
      <p:sp>
        <p:nvSpPr>
          <p:cNvPr id="32" name="Rectangle 20"/>
          <p:cNvSpPr>
            <a:spLocks noChangeArrowheads="1"/>
          </p:cNvSpPr>
          <p:nvPr/>
        </p:nvSpPr>
        <p:spPr bwMode="auto">
          <a:xfrm>
            <a:off x="8072499" y="1111043"/>
            <a:ext cx="17129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FD1A09"/>
              </a:buClr>
              <a:defRPr/>
            </a:pPr>
            <a:r>
              <a:rPr lang="zh-CN" altLang="en-US" sz="1600" b="1" dirty="0" smtClean="0">
                <a:solidFill>
                  <a:srgbClr val="1A2E53"/>
                </a:solidFill>
                <a:latin typeface="微软雅黑" panose="020B0503020204020204" pitchFamily="34" charset="-122"/>
                <a:ea typeface="微软雅黑" panose="020B0503020204020204" pitchFamily="34" charset="-122"/>
              </a:rPr>
              <a:t>微波与通信</a:t>
            </a:r>
            <a:endParaRPr lang="zh-CN" altLang="en-US" sz="1600" b="1" dirty="0">
              <a:solidFill>
                <a:srgbClr val="1A2E53"/>
              </a:solidFill>
              <a:latin typeface="微软雅黑" panose="020B0503020204020204" pitchFamily="34" charset="-122"/>
              <a:ea typeface="微软雅黑" panose="020B0503020204020204" pitchFamily="34" charset="-122"/>
            </a:endParaRPr>
          </a:p>
        </p:txBody>
      </p:sp>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980" t="20957" r="26572"/>
          <a:stretch/>
        </p:blipFill>
        <p:spPr bwMode="auto">
          <a:xfrm>
            <a:off x="365448" y="4286485"/>
            <a:ext cx="2682551" cy="1985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924" y="4295322"/>
            <a:ext cx="2938445" cy="1977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012860\Desktop\2.png"/>
          <p:cNvPicPr>
            <a:picLocks noChangeAspect="1" noChangeArrowheads="1"/>
          </p:cNvPicPr>
          <p:nvPr/>
        </p:nvPicPr>
        <p:blipFill rotWithShape="1">
          <a:blip r:embed="rId5">
            <a:extLst>
              <a:ext uri="{28A0092B-C50C-407E-A947-70E740481C1C}">
                <a14:useLocalDpi xmlns:a14="http://schemas.microsoft.com/office/drawing/2010/main" val="0"/>
              </a:ext>
            </a:extLst>
          </a:blip>
          <a:srcRect l="47260" t="46180" r="34007" b="35271"/>
          <a:stretch/>
        </p:blipFill>
        <p:spPr bwMode="auto">
          <a:xfrm>
            <a:off x="8159623" y="4330839"/>
            <a:ext cx="2710543" cy="19415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8" descr="芯片"/>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6964" y="1641929"/>
            <a:ext cx="2710543" cy="18188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3306011" y="1032128"/>
            <a:ext cx="6495913" cy="5078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lvl="2" algn="just">
              <a:lnSpc>
                <a:spcPct val="150000"/>
              </a:lnSpc>
              <a:buClr>
                <a:srgbClr val="000514"/>
              </a:buClr>
              <a:buSzPct val="70000"/>
              <a:defRPr/>
            </a:pPr>
            <a:r>
              <a:rPr lang="en-US" altLang="zh-CN"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r>
              <a:rPr lang="zh-CN" altLang="en-US"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你可以成为开拓创业的体验者</a:t>
            </a:r>
            <a:endParaRPr lang="en-US" altLang="zh-CN"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90050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QQ截图20160831154924.jpg"/>
          <p:cNvPicPr>
            <a:picLocks noChangeAspect="1"/>
          </p:cNvPicPr>
          <p:nvPr/>
        </p:nvPicPr>
        <p:blipFill>
          <a:blip r:embed="rId2"/>
          <a:stretch>
            <a:fillRect/>
          </a:stretch>
        </p:blipFill>
        <p:spPr>
          <a:xfrm>
            <a:off x="16886"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18</a:t>
            </a:fld>
            <a:endParaRPr lang="zh-CN" altLang="en-US">
              <a:solidFill>
                <a:prstClr val="black">
                  <a:tint val="75000"/>
                </a:prstClr>
              </a:solidFill>
            </a:endParaRPr>
          </a:p>
        </p:txBody>
      </p:sp>
      <p:sp>
        <p:nvSpPr>
          <p:cNvPr id="3" name="任意多边形 2"/>
          <p:cNvSpPr/>
          <p:nvPr/>
        </p:nvSpPr>
        <p:spPr>
          <a:xfrm>
            <a:off x="4495800" y="1085850"/>
            <a:ext cx="3200400" cy="2838450"/>
          </a:xfrm>
          <a:custGeom>
            <a:avLst/>
            <a:gdLst>
              <a:gd name="connsiteX0" fmla="*/ 1600200 w 3200400"/>
              <a:gd name="connsiteY0" fmla="*/ 0 h 2838450"/>
              <a:gd name="connsiteX1" fmla="*/ 3200400 w 3200400"/>
              <a:gd name="connsiteY1" fmla="*/ 1600200 h 2838450"/>
              <a:gd name="connsiteX2" fmla="*/ 2618076 w 3200400"/>
              <a:gd name="connsiteY2" fmla="*/ 2834992 h 2838450"/>
              <a:gd name="connsiteX3" fmla="*/ 2613452 w 3200400"/>
              <a:gd name="connsiteY3" fmla="*/ 2838450 h 2838450"/>
              <a:gd name="connsiteX4" fmla="*/ 586949 w 3200400"/>
              <a:gd name="connsiteY4" fmla="*/ 2838450 h 2838450"/>
              <a:gd name="connsiteX5" fmla="*/ 582325 w 3200400"/>
              <a:gd name="connsiteY5" fmla="*/ 2834992 h 2838450"/>
              <a:gd name="connsiteX6" fmla="*/ 0 w 3200400"/>
              <a:gd name="connsiteY6" fmla="*/ 1600200 h 2838450"/>
              <a:gd name="connsiteX7" fmla="*/ 1600200 w 3200400"/>
              <a:gd name="connsiteY7" fmla="*/ 0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400" h="2838450">
                <a:moveTo>
                  <a:pt x="1600200" y="0"/>
                </a:moveTo>
                <a:cubicBezTo>
                  <a:pt x="2483966" y="0"/>
                  <a:pt x="3200400" y="716434"/>
                  <a:pt x="3200400" y="1600200"/>
                </a:cubicBezTo>
                <a:cubicBezTo>
                  <a:pt x="3200400" y="2097319"/>
                  <a:pt x="2973716" y="2541492"/>
                  <a:pt x="2618076" y="2834992"/>
                </a:cubicBezTo>
                <a:lnTo>
                  <a:pt x="2613452" y="2838450"/>
                </a:lnTo>
                <a:lnTo>
                  <a:pt x="586949" y="2838450"/>
                </a:lnTo>
                <a:lnTo>
                  <a:pt x="582325" y="2834992"/>
                </a:lnTo>
                <a:cubicBezTo>
                  <a:pt x="226685" y="2541492"/>
                  <a:pt x="0" y="2097319"/>
                  <a:pt x="0" y="1600200"/>
                </a:cubicBezTo>
                <a:cubicBezTo>
                  <a:pt x="0" y="716434"/>
                  <a:pt x="716434" y="0"/>
                  <a:pt x="1600200" y="0"/>
                </a:cubicBezTo>
                <a:close/>
              </a:path>
            </a:pathLst>
          </a:custGeom>
          <a:solidFill>
            <a:srgbClr val="1A2E53"/>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9900" kern="0" dirty="0" smtClean="0">
                <a:solidFill>
                  <a:prstClr val="white"/>
                </a:solidFill>
              </a:rPr>
              <a:t>03</a:t>
            </a:r>
            <a:endParaRPr lang="zh-CN" altLang="en-US" sz="19900" kern="0" dirty="0">
              <a:solidFill>
                <a:prstClr val="white"/>
              </a:solidFill>
            </a:endParaRPr>
          </a:p>
        </p:txBody>
      </p:sp>
      <p:cxnSp>
        <p:nvCxnSpPr>
          <p:cNvPr id="4" name="直接连接符 3"/>
          <p:cNvCxnSpPr/>
          <p:nvPr/>
        </p:nvCxnSpPr>
        <p:spPr>
          <a:xfrm>
            <a:off x="2413938" y="3917384"/>
            <a:ext cx="7364124" cy="3458"/>
          </a:xfrm>
          <a:prstGeom prst="line">
            <a:avLst/>
          </a:prstGeom>
          <a:noFill/>
          <a:ln w="6350" cap="flat" cmpd="sng" algn="ctr">
            <a:solidFill>
              <a:srgbClr val="31859C"/>
            </a:solidFill>
            <a:prstDash val="solid"/>
            <a:miter lim="800000"/>
          </a:ln>
          <a:effectLst/>
        </p:spPr>
      </p:cxnSp>
      <p:grpSp>
        <p:nvGrpSpPr>
          <p:cNvPr id="5" name="组合 4"/>
          <p:cNvGrpSpPr/>
          <p:nvPr/>
        </p:nvGrpSpPr>
        <p:grpSpPr>
          <a:xfrm>
            <a:off x="2858693" y="2608884"/>
            <a:ext cx="1192353" cy="1159043"/>
            <a:chOff x="1475452" y="4642128"/>
            <a:chExt cx="614363" cy="681038"/>
          </a:xfrm>
        </p:grpSpPr>
        <p:sp>
          <p:nvSpPr>
            <p:cNvPr id="6" name="Freeform 236"/>
            <p:cNvSpPr>
              <a:spLocks/>
            </p:cNvSpPr>
            <p:nvPr/>
          </p:nvSpPr>
          <p:spPr bwMode="auto">
            <a:xfrm>
              <a:off x="1804065" y="4808816"/>
              <a:ext cx="114300" cy="114300"/>
            </a:xfrm>
            <a:custGeom>
              <a:avLst/>
              <a:gdLst>
                <a:gd name="T0" fmla="*/ 20 w 26"/>
                <a:gd name="T1" fmla="*/ 26 h 26"/>
                <a:gd name="T2" fmla="*/ 26 w 26"/>
                <a:gd name="T3" fmla="*/ 26 h 26"/>
                <a:gd name="T4" fmla="*/ 18 w 26"/>
                <a:gd name="T5" fmla="*/ 8 h 26"/>
                <a:gd name="T6" fmla="*/ 0 w 26"/>
                <a:gd name="T7" fmla="*/ 0 h 26"/>
                <a:gd name="T8" fmla="*/ 0 w 26"/>
                <a:gd name="T9" fmla="*/ 6 h 26"/>
                <a:gd name="T10" fmla="*/ 14 w 26"/>
                <a:gd name="T11" fmla="*/ 12 h 26"/>
                <a:gd name="T12" fmla="*/ 20 w 26"/>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0" y="26"/>
                  </a:moveTo>
                  <a:cubicBezTo>
                    <a:pt x="26" y="26"/>
                    <a:pt x="26" y="26"/>
                    <a:pt x="26" y="26"/>
                  </a:cubicBezTo>
                  <a:cubicBezTo>
                    <a:pt x="26" y="19"/>
                    <a:pt x="23" y="13"/>
                    <a:pt x="18" y="8"/>
                  </a:cubicBezTo>
                  <a:cubicBezTo>
                    <a:pt x="13" y="3"/>
                    <a:pt x="7" y="0"/>
                    <a:pt x="0" y="0"/>
                  </a:cubicBezTo>
                  <a:cubicBezTo>
                    <a:pt x="0" y="6"/>
                    <a:pt x="0" y="6"/>
                    <a:pt x="0" y="6"/>
                  </a:cubicBezTo>
                  <a:cubicBezTo>
                    <a:pt x="5" y="6"/>
                    <a:pt x="10" y="8"/>
                    <a:pt x="14" y="12"/>
                  </a:cubicBezTo>
                  <a:cubicBezTo>
                    <a:pt x="18" y="16"/>
                    <a:pt x="20" y="21"/>
                    <a:pt x="20" y="26"/>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7" name="Freeform 237"/>
            <p:cNvSpPr>
              <a:spLocks/>
            </p:cNvSpPr>
            <p:nvPr/>
          </p:nvSpPr>
          <p:spPr bwMode="auto">
            <a:xfrm>
              <a:off x="1804065" y="4721503"/>
              <a:ext cx="203200" cy="201613"/>
            </a:xfrm>
            <a:custGeom>
              <a:avLst/>
              <a:gdLst>
                <a:gd name="T0" fmla="*/ 0 w 46"/>
                <a:gd name="T1" fmla="*/ 0 h 46"/>
                <a:gd name="T2" fmla="*/ 0 w 46"/>
                <a:gd name="T3" fmla="*/ 6 h 46"/>
                <a:gd name="T4" fmla="*/ 28 w 46"/>
                <a:gd name="T5" fmla="*/ 18 h 46"/>
                <a:gd name="T6" fmla="*/ 40 w 46"/>
                <a:gd name="T7" fmla="*/ 46 h 46"/>
                <a:gd name="T8" fmla="*/ 46 w 46"/>
                <a:gd name="T9" fmla="*/ 46 h 46"/>
                <a:gd name="T10" fmla="*/ 32 w 46"/>
                <a:gd name="T11" fmla="*/ 14 h 46"/>
                <a:gd name="T12" fmla="*/ 0 w 46"/>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46" h="46">
                  <a:moveTo>
                    <a:pt x="0" y="0"/>
                  </a:moveTo>
                  <a:cubicBezTo>
                    <a:pt x="0" y="6"/>
                    <a:pt x="0" y="6"/>
                    <a:pt x="0" y="6"/>
                  </a:cubicBezTo>
                  <a:cubicBezTo>
                    <a:pt x="11" y="7"/>
                    <a:pt x="20" y="11"/>
                    <a:pt x="28" y="18"/>
                  </a:cubicBezTo>
                  <a:cubicBezTo>
                    <a:pt x="35" y="26"/>
                    <a:pt x="39" y="36"/>
                    <a:pt x="40" y="46"/>
                  </a:cubicBezTo>
                  <a:cubicBezTo>
                    <a:pt x="46" y="46"/>
                    <a:pt x="46" y="46"/>
                    <a:pt x="46" y="46"/>
                  </a:cubicBezTo>
                  <a:cubicBezTo>
                    <a:pt x="45" y="34"/>
                    <a:pt x="41" y="23"/>
                    <a:pt x="32" y="14"/>
                  </a:cubicBezTo>
                  <a:cubicBezTo>
                    <a:pt x="23" y="6"/>
                    <a:pt x="12" y="1"/>
                    <a:pt x="0" y="0"/>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8" name="Freeform 238"/>
            <p:cNvSpPr>
              <a:spLocks/>
            </p:cNvSpPr>
            <p:nvPr/>
          </p:nvSpPr>
          <p:spPr bwMode="auto">
            <a:xfrm>
              <a:off x="1804065" y="4642128"/>
              <a:ext cx="285750" cy="280988"/>
            </a:xfrm>
            <a:custGeom>
              <a:avLst/>
              <a:gdLst>
                <a:gd name="T0" fmla="*/ 45 w 65"/>
                <a:gd name="T1" fmla="*/ 19 h 64"/>
                <a:gd name="T2" fmla="*/ 0 w 65"/>
                <a:gd name="T3" fmla="*/ 0 h 64"/>
                <a:gd name="T4" fmla="*/ 0 w 65"/>
                <a:gd name="T5" fmla="*/ 6 h 64"/>
                <a:gd name="T6" fmla="*/ 41 w 65"/>
                <a:gd name="T7" fmla="*/ 23 h 64"/>
                <a:gd name="T8" fmla="*/ 59 w 65"/>
                <a:gd name="T9" fmla="*/ 64 h 64"/>
                <a:gd name="T10" fmla="*/ 65 w 65"/>
                <a:gd name="T11" fmla="*/ 64 h 64"/>
                <a:gd name="T12" fmla="*/ 45 w 65"/>
                <a:gd name="T13" fmla="*/ 19 h 64"/>
              </a:gdLst>
              <a:ahLst/>
              <a:cxnLst>
                <a:cxn ang="0">
                  <a:pos x="T0" y="T1"/>
                </a:cxn>
                <a:cxn ang="0">
                  <a:pos x="T2" y="T3"/>
                </a:cxn>
                <a:cxn ang="0">
                  <a:pos x="T4" y="T5"/>
                </a:cxn>
                <a:cxn ang="0">
                  <a:pos x="T6" y="T7"/>
                </a:cxn>
                <a:cxn ang="0">
                  <a:pos x="T8" y="T9"/>
                </a:cxn>
                <a:cxn ang="0">
                  <a:pos x="T10" y="T11"/>
                </a:cxn>
                <a:cxn ang="0">
                  <a:pos x="T12" y="T13"/>
                </a:cxn>
              </a:cxnLst>
              <a:rect l="0" t="0" r="r" b="b"/>
              <a:pathLst>
                <a:path w="65" h="64">
                  <a:moveTo>
                    <a:pt x="45" y="19"/>
                  </a:moveTo>
                  <a:cubicBezTo>
                    <a:pt x="33" y="7"/>
                    <a:pt x="17" y="0"/>
                    <a:pt x="0" y="0"/>
                  </a:cubicBezTo>
                  <a:cubicBezTo>
                    <a:pt x="0" y="6"/>
                    <a:pt x="0" y="6"/>
                    <a:pt x="0" y="6"/>
                  </a:cubicBezTo>
                  <a:cubicBezTo>
                    <a:pt x="16" y="6"/>
                    <a:pt x="30" y="12"/>
                    <a:pt x="41" y="23"/>
                  </a:cubicBezTo>
                  <a:cubicBezTo>
                    <a:pt x="52" y="34"/>
                    <a:pt x="58" y="49"/>
                    <a:pt x="59" y="64"/>
                  </a:cubicBezTo>
                  <a:cubicBezTo>
                    <a:pt x="65" y="64"/>
                    <a:pt x="65" y="64"/>
                    <a:pt x="65" y="64"/>
                  </a:cubicBezTo>
                  <a:cubicBezTo>
                    <a:pt x="64" y="47"/>
                    <a:pt x="57" y="31"/>
                    <a:pt x="45" y="19"/>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9" name="Freeform 239"/>
            <p:cNvSpPr>
              <a:spLocks/>
            </p:cNvSpPr>
            <p:nvPr/>
          </p:nvSpPr>
          <p:spPr bwMode="auto">
            <a:xfrm>
              <a:off x="1475452" y="4764366"/>
              <a:ext cx="482600" cy="558800"/>
            </a:xfrm>
            <a:custGeom>
              <a:avLst/>
              <a:gdLst>
                <a:gd name="T0" fmla="*/ 73 w 110"/>
                <a:gd name="T1" fmla="*/ 44 h 127"/>
                <a:gd name="T2" fmla="*/ 84 w 110"/>
                <a:gd name="T3" fmla="*/ 42 h 127"/>
                <a:gd name="T4" fmla="*/ 84 w 110"/>
                <a:gd name="T5" fmla="*/ 29 h 127"/>
                <a:gd name="T6" fmla="*/ 71 w 110"/>
                <a:gd name="T7" fmla="*/ 29 h 127"/>
                <a:gd name="T8" fmla="*/ 69 w 110"/>
                <a:gd name="T9" fmla="*/ 40 h 127"/>
                <a:gd name="T10" fmla="*/ 54 w 110"/>
                <a:gd name="T11" fmla="*/ 52 h 127"/>
                <a:gd name="T12" fmla="*/ 14 w 110"/>
                <a:gd name="T13" fmla="*/ 0 h 127"/>
                <a:gd name="T14" fmla="*/ 27 w 110"/>
                <a:gd name="T15" fmla="*/ 83 h 127"/>
                <a:gd name="T16" fmla="*/ 32 w 110"/>
                <a:gd name="T17" fmla="*/ 88 h 127"/>
                <a:gd name="T18" fmla="*/ 32 w 110"/>
                <a:gd name="T19" fmla="*/ 121 h 127"/>
                <a:gd name="T20" fmla="*/ 18 w 110"/>
                <a:gd name="T21" fmla="*/ 121 h 127"/>
                <a:gd name="T22" fmla="*/ 13 w 110"/>
                <a:gd name="T23" fmla="*/ 127 h 127"/>
                <a:gd name="T24" fmla="*/ 13 w 110"/>
                <a:gd name="T25" fmla="*/ 127 h 127"/>
                <a:gd name="T26" fmla="*/ 70 w 110"/>
                <a:gd name="T27" fmla="*/ 127 h 127"/>
                <a:gd name="T28" fmla="*/ 70 w 110"/>
                <a:gd name="T29" fmla="*/ 127 h 127"/>
                <a:gd name="T30" fmla="*/ 65 w 110"/>
                <a:gd name="T31" fmla="*/ 121 h 127"/>
                <a:gd name="T32" fmla="*/ 52 w 110"/>
                <a:gd name="T33" fmla="*/ 121 h 127"/>
                <a:gd name="T34" fmla="*/ 52 w 110"/>
                <a:gd name="T35" fmla="*/ 100 h 127"/>
                <a:gd name="T36" fmla="*/ 110 w 110"/>
                <a:gd name="T37" fmla="*/ 96 h 127"/>
                <a:gd name="T38" fmla="*/ 62 w 110"/>
                <a:gd name="T39" fmla="*/ 59 h 127"/>
                <a:gd name="T40" fmla="*/ 73 w 110"/>
                <a:gd name="T41" fmla="*/ 4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27">
                  <a:moveTo>
                    <a:pt x="73" y="44"/>
                  </a:moveTo>
                  <a:cubicBezTo>
                    <a:pt x="77" y="46"/>
                    <a:pt x="81" y="45"/>
                    <a:pt x="84" y="42"/>
                  </a:cubicBezTo>
                  <a:cubicBezTo>
                    <a:pt x="88" y="38"/>
                    <a:pt x="88" y="33"/>
                    <a:pt x="84" y="29"/>
                  </a:cubicBezTo>
                  <a:cubicBezTo>
                    <a:pt x="81" y="25"/>
                    <a:pt x="75" y="25"/>
                    <a:pt x="71" y="29"/>
                  </a:cubicBezTo>
                  <a:cubicBezTo>
                    <a:pt x="68" y="32"/>
                    <a:pt x="67" y="36"/>
                    <a:pt x="69" y="40"/>
                  </a:cubicBezTo>
                  <a:cubicBezTo>
                    <a:pt x="54" y="52"/>
                    <a:pt x="54" y="52"/>
                    <a:pt x="54" y="52"/>
                  </a:cubicBezTo>
                  <a:cubicBezTo>
                    <a:pt x="30" y="26"/>
                    <a:pt x="14" y="0"/>
                    <a:pt x="14" y="0"/>
                  </a:cubicBezTo>
                  <a:cubicBezTo>
                    <a:pt x="0" y="27"/>
                    <a:pt x="4" y="61"/>
                    <a:pt x="27" y="83"/>
                  </a:cubicBezTo>
                  <a:cubicBezTo>
                    <a:pt x="29" y="85"/>
                    <a:pt x="29" y="86"/>
                    <a:pt x="32" y="88"/>
                  </a:cubicBezTo>
                  <a:cubicBezTo>
                    <a:pt x="32" y="121"/>
                    <a:pt x="32" y="121"/>
                    <a:pt x="32" y="121"/>
                  </a:cubicBezTo>
                  <a:cubicBezTo>
                    <a:pt x="18" y="121"/>
                    <a:pt x="18" y="121"/>
                    <a:pt x="18" y="121"/>
                  </a:cubicBezTo>
                  <a:cubicBezTo>
                    <a:pt x="15" y="121"/>
                    <a:pt x="13" y="123"/>
                    <a:pt x="13" y="127"/>
                  </a:cubicBezTo>
                  <a:cubicBezTo>
                    <a:pt x="13" y="127"/>
                    <a:pt x="13" y="127"/>
                    <a:pt x="13" y="127"/>
                  </a:cubicBezTo>
                  <a:cubicBezTo>
                    <a:pt x="70" y="127"/>
                    <a:pt x="70" y="127"/>
                    <a:pt x="70" y="127"/>
                  </a:cubicBezTo>
                  <a:cubicBezTo>
                    <a:pt x="70" y="127"/>
                    <a:pt x="70" y="127"/>
                    <a:pt x="70" y="127"/>
                  </a:cubicBezTo>
                  <a:cubicBezTo>
                    <a:pt x="70" y="123"/>
                    <a:pt x="68" y="121"/>
                    <a:pt x="65" y="121"/>
                  </a:cubicBezTo>
                  <a:cubicBezTo>
                    <a:pt x="52" y="121"/>
                    <a:pt x="52" y="121"/>
                    <a:pt x="52" y="121"/>
                  </a:cubicBezTo>
                  <a:cubicBezTo>
                    <a:pt x="52" y="100"/>
                    <a:pt x="52" y="100"/>
                    <a:pt x="52" y="100"/>
                  </a:cubicBezTo>
                  <a:cubicBezTo>
                    <a:pt x="71" y="107"/>
                    <a:pt x="92" y="106"/>
                    <a:pt x="110" y="96"/>
                  </a:cubicBezTo>
                  <a:cubicBezTo>
                    <a:pt x="110" y="96"/>
                    <a:pt x="86" y="82"/>
                    <a:pt x="62" y="59"/>
                  </a:cubicBezTo>
                  <a:lnTo>
                    <a:pt x="73" y="44"/>
                  </a:ln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grpSp>
      <p:sp>
        <p:nvSpPr>
          <p:cNvPr id="11" name="文本框 10"/>
          <p:cNvSpPr txBox="1"/>
          <p:nvPr/>
        </p:nvSpPr>
        <p:spPr>
          <a:xfrm>
            <a:off x="1695450" y="3920842"/>
            <a:ext cx="8801100" cy="769441"/>
          </a:xfrm>
          <a:prstGeom prst="rect">
            <a:avLst/>
          </a:prstGeom>
          <a:noFill/>
        </p:spPr>
        <p:txBody>
          <a:bodyPr wrap="square" rtlCol="0">
            <a:spAutoFit/>
          </a:bodyPr>
          <a:lstStyle/>
          <a:p>
            <a:pPr algn="ctr"/>
            <a:r>
              <a:rPr lang="zh-CN" altLang="en-US" sz="4400" b="1" kern="0" dirty="0">
                <a:solidFill>
                  <a:srgbClr val="1A2E53"/>
                </a:solidFill>
                <a:latin typeface="微软雅黑" panose="020B0503020204020204" pitchFamily="34" charset="-122"/>
                <a:ea typeface="微软雅黑" panose="020B0503020204020204" pitchFamily="34" charset="-122"/>
              </a:rPr>
              <a:t>成</a:t>
            </a:r>
            <a:r>
              <a:rPr lang="zh-CN" altLang="en-US" sz="4400" b="1" kern="0" dirty="0" smtClean="0">
                <a:solidFill>
                  <a:srgbClr val="1A2E53"/>
                </a:solidFill>
                <a:latin typeface="微软雅黑" panose="020B0503020204020204" pitchFamily="34" charset="-122"/>
                <a:ea typeface="微软雅黑" panose="020B0503020204020204" pitchFamily="34" charset="-122"/>
              </a:rPr>
              <a:t>功人生经历</a:t>
            </a:r>
            <a:endParaRPr lang="zh-CN" altLang="en-US" sz="4400" b="1" kern="0" dirty="0">
              <a:solidFill>
                <a:srgbClr val="1A2E53"/>
              </a:solidFill>
              <a:latin typeface="微软雅黑" panose="020B0503020204020204" pitchFamily="34" charset="-122"/>
              <a:ea typeface="微软雅黑" panose="020B0503020204020204" pitchFamily="34" charset="-122"/>
            </a:endParaRPr>
          </a:p>
        </p:txBody>
      </p:sp>
      <p:sp>
        <p:nvSpPr>
          <p:cNvPr id="18" name="矩形 34"/>
          <p:cNvSpPr>
            <a:spLocks noChangeArrowheads="1"/>
          </p:cNvSpPr>
          <p:nvPr/>
        </p:nvSpPr>
        <p:spPr bwMode="auto">
          <a:xfrm>
            <a:off x="1113979" y="4701047"/>
            <a:ext cx="101091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小时候，我们很多人的理想是成为一名科学家，它代表着成功，被人所称羡。韶华易逝，如果我们回首自己的职业选择时，也许会自问，是否实现了小时候的梦想？是否经历了一个成功的人生？而在十</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四</a:t>
            </a: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所，个人的贡献与国家的富强紧密联系在一起，共和国的荣誉簿上会刻上你成功的印迹，加入十四所，你的人生注定会不平凡。</a:t>
            </a:r>
            <a:endPar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p:txBody>
      </p:sp>
    </p:spTree>
    <p:extLst>
      <p:ext uri="{BB962C8B-B14F-4D97-AF65-F5344CB8AC3E}">
        <p14:creationId xmlns:p14="http://schemas.microsoft.com/office/powerpoint/2010/main" val="30746788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图片 129" descr="QQ截图20160831154924.jpg"/>
          <p:cNvPicPr>
            <a:picLocks noChangeAspect="1"/>
          </p:cNvPicPr>
          <p:nvPr/>
        </p:nvPicPr>
        <p:blipFill>
          <a:blip r:embed="rId2"/>
          <a:stretch>
            <a:fillRect/>
          </a:stretch>
        </p:blipFill>
        <p:spPr>
          <a:xfrm>
            <a:off x="16780" y="10886"/>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19</a:t>
            </a:fld>
            <a:endParaRPr lang="zh-CN" altLang="en-US">
              <a:solidFill>
                <a:prstClr val="black">
                  <a:tint val="75000"/>
                </a:prstClr>
              </a:solidFill>
            </a:endParaRPr>
          </a:p>
        </p:txBody>
      </p:sp>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1" name="TextBox 16"/>
          <p:cNvSpPr txBox="1">
            <a:spLocks noChangeArrowheads="1"/>
          </p:cNvSpPr>
          <p:nvPr/>
        </p:nvSpPr>
        <p:spPr bwMode="auto">
          <a:xfrm>
            <a:off x="686708" y="1596565"/>
            <a:ext cx="56225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nSpc>
                <a:spcPct val="150000"/>
              </a:lnSpc>
              <a:spcBef>
                <a:spcPct val="0"/>
              </a:spcBef>
              <a:buNone/>
            </a:pPr>
            <a:r>
              <a:rPr lang="zh-CN" altLang="en-US" sz="2000" b="1" dirty="0" smtClean="0">
                <a:solidFill>
                  <a:srgbClr val="1A2E53"/>
                </a:solidFill>
                <a:latin typeface="微软雅黑" panose="020B0503020204020204" pitchFamily="34" charset="-122"/>
                <a:ea typeface="微软雅黑" panose="020B0503020204020204" pitchFamily="34" charset="-122"/>
              </a:rPr>
              <a:t>亲身参与和见证共和国的成长</a:t>
            </a:r>
            <a:r>
              <a:rPr lang="en-US" altLang="zh-CN" sz="2000" b="1" dirty="0" smtClean="0">
                <a:solidFill>
                  <a:srgbClr val="1A2E53"/>
                </a:solidFill>
                <a:latin typeface="微软雅黑" panose="020B0503020204020204" pitchFamily="34" charset="-122"/>
                <a:ea typeface="微软雅黑" panose="020B0503020204020204" pitchFamily="34" charset="-122"/>
              </a:rPr>
              <a:t>&gt;&gt;&gt;</a:t>
            </a:r>
            <a:endParaRPr lang="en-US" altLang="zh-CN" sz="2000" b="1" dirty="0">
              <a:solidFill>
                <a:srgbClr val="1A2E53"/>
              </a:solidFill>
              <a:latin typeface="微软雅黑" panose="020B0503020204020204" pitchFamily="34" charset="-122"/>
              <a:ea typeface="微软雅黑" panose="020B0503020204020204" pitchFamily="34" charset="-122"/>
            </a:endParaRPr>
          </a:p>
        </p:txBody>
      </p:sp>
      <p:sp>
        <p:nvSpPr>
          <p:cNvPr id="2" name="矩形 1"/>
          <p:cNvSpPr/>
          <p:nvPr/>
        </p:nvSpPr>
        <p:spPr>
          <a:xfrm>
            <a:off x="686707" y="2188146"/>
            <a:ext cx="6628493" cy="2308324"/>
          </a:xfrm>
          <a:prstGeom prst="rect">
            <a:avLst/>
          </a:prstGeom>
        </p:spPr>
        <p:txBody>
          <a:bodyPr wrap="square">
            <a:spAutoFit/>
          </a:bodyPr>
          <a:lstStyle/>
          <a:p>
            <a:pPr lvl="0">
              <a:lnSpc>
                <a:spcPct val="150000"/>
              </a:lnSpc>
              <a:spcBef>
                <a:spcPct val="0"/>
              </a:spcBef>
            </a:pPr>
            <a:r>
              <a:rPr lang="zh-CN" altLang="en-US" sz="1600" b="1" dirty="0" smtClean="0">
                <a:solidFill>
                  <a:srgbClr val="1A2E53"/>
                </a:solidFill>
                <a:latin typeface="微软雅黑" panose="020B0503020204020204" pitchFamily="34" charset="-122"/>
                <a:ea typeface="微软雅黑" panose="020B0503020204020204" pitchFamily="34" charset="-122"/>
              </a:rPr>
              <a:t>中国第一部自行制造的雷达、中国第一部微波雷达、中国第一支雷达部队</a:t>
            </a:r>
            <a:r>
              <a:rPr lang="en-US" altLang="zh-CN" sz="1600" b="1" dirty="0" smtClean="0">
                <a:solidFill>
                  <a:srgbClr val="1A2E53"/>
                </a:solidFill>
                <a:latin typeface="微软雅黑" panose="020B0503020204020204" pitchFamily="34" charset="-122"/>
                <a:ea typeface="微软雅黑" panose="020B0503020204020204" pitchFamily="34" charset="-122"/>
              </a:rPr>
              <a:t>……</a:t>
            </a:r>
            <a:r>
              <a:rPr lang="zh-CN" altLang="en-US" sz="1600" b="1" dirty="0" smtClean="0">
                <a:solidFill>
                  <a:srgbClr val="1A2E53"/>
                </a:solidFill>
                <a:latin typeface="微软雅黑" panose="020B0503020204020204" pitchFamily="34" charset="-122"/>
                <a:ea typeface="微软雅黑" panose="020B0503020204020204" pitchFamily="34" charset="-122"/>
              </a:rPr>
              <a:t>十四所创造了中国雷达的多个第一。</a:t>
            </a:r>
            <a:endParaRPr lang="en-US" altLang="zh-CN" sz="1600" b="1" dirty="0" smtClean="0">
              <a:solidFill>
                <a:srgbClr val="1A2E53"/>
              </a:solidFill>
              <a:latin typeface="微软雅黑" panose="020B0503020204020204" pitchFamily="34" charset="-122"/>
              <a:ea typeface="微软雅黑" panose="020B0503020204020204" pitchFamily="34" charset="-122"/>
            </a:endParaRPr>
          </a:p>
          <a:p>
            <a:pPr lvl="0">
              <a:lnSpc>
                <a:spcPct val="150000"/>
              </a:lnSpc>
              <a:spcBef>
                <a:spcPct val="0"/>
              </a:spcBef>
            </a:pPr>
            <a:r>
              <a:rPr lang="zh-CN" altLang="en-US" sz="1600" b="1" dirty="0">
                <a:solidFill>
                  <a:srgbClr val="1A2E53"/>
                </a:solidFill>
                <a:latin typeface="微软雅黑" panose="020B0503020204020204" pitchFamily="34" charset="-122"/>
                <a:ea typeface="微软雅黑" panose="020B0503020204020204" pitchFamily="34" charset="-122"/>
              </a:rPr>
              <a:t>空警</a:t>
            </a:r>
            <a:r>
              <a:rPr lang="en-US" altLang="zh-CN" sz="1600" b="1" dirty="0">
                <a:solidFill>
                  <a:srgbClr val="1A2E53"/>
                </a:solidFill>
                <a:latin typeface="微软雅黑" panose="020B0503020204020204" pitchFamily="34" charset="-122"/>
                <a:ea typeface="微软雅黑" panose="020B0503020204020204" pitchFamily="34" charset="-122"/>
              </a:rPr>
              <a:t>2000</a:t>
            </a:r>
            <a:r>
              <a:rPr lang="zh-CN" altLang="en-US" sz="1600" b="1" dirty="0">
                <a:solidFill>
                  <a:srgbClr val="1A2E53"/>
                </a:solidFill>
                <a:latin typeface="微软雅黑" panose="020B0503020204020204" pitchFamily="34" charset="-122"/>
                <a:ea typeface="微软雅黑" panose="020B0503020204020204" pitchFamily="34" charset="-122"/>
              </a:rPr>
              <a:t>、中华神盾</a:t>
            </a:r>
            <a:r>
              <a:rPr lang="en-US" altLang="zh-CN" sz="1600" b="1" dirty="0">
                <a:solidFill>
                  <a:srgbClr val="1A2E53"/>
                </a:solidFill>
                <a:latin typeface="微软雅黑" panose="020B0503020204020204" pitchFamily="34" charset="-122"/>
                <a:ea typeface="微软雅黑" panose="020B0503020204020204" pitchFamily="34" charset="-122"/>
              </a:rPr>
              <a:t>……</a:t>
            </a:r>
            <a:r>
              <a:rPr lang="zh-CN" altLang="en-US" sz="1600" b="1" dirty="0">
                <a:solidFill>
                  <a:srgbClr val="1A2E53"/>
                </a:solidFill>
                <a:latin typeface="微软雅黑" panose="020B0503020204020204" pitchFamily="34" charset="-122"/>
                <a:ea typeface="微软雅黑" panose="020B0503020204020204" pitchFamily="34" charset="-122"/>
              </a:rPr>
              <a:t>十四所取得了另世界为之侧目的成就。</a:t>
            </a:r>
            <a:endParaRPr lang="en-US" altLang="zh-CN" sz="1600" b="1" dirty="0">
              <a:solidFill>
                <a:srgbClr val="1A2E53"/>
              </a:solidFill>
              <a:latin typeface="微软雅黑" panose="020B0503020204020204" pitchFamily="34" charset="-122"/>
              <a:ea typeface="微软雅黑" panose="020B0503020204020204" pitchFamily="34" charset="-122"/>
            </a:endParaRPr>
          </a:p>
          <a:p>
            <a:pPr lvl="0">
              <a:lnSpc>
                <a:spcPct val="150000"/>
              </a:lnSpc>
              <a:spcBef>
                <a:spcPct val="0"/>
              </a:spcBef>
            </a:pPr>
            <a:r>
              <a:rPr lang="zh-CN" altLang="en-US" sz="1600" b="1" dirty="0">
                <a:solidFill>
                  <a:srgbClr val="1A2E53"/>
                </a:solidFill>
                <a:latin typeface="微软雅黑" panose="020B0503020204020204" pitchFamily="34" charset="-122"/>
                <a:ea typeface="微软雅黑" panose="020B0503020204020204" pitchFamily="34" charset="-122"/>
              </a:rPr>
              <a:t>国庆阅兵、奥运会、卫星发射、中国</a:t>
            </a:r>
            <a:r>
              <a:rPr lang="en-US" altLang="zh-CN" sz="1600" b="1" dirty="0">
                <a:solidFill>
                  <a:srgbClr val="1A2E53"/>
                </a:solidFill>
                <a:latin typeface="微软雅黑" panose="020B0503020204020204" pitchFamily="34" charset="-122"/>
                <a:ea typeface="微软雅黑" panose="020B0503020204020204" pitchFamily="34" charset="-122"/>
              </a:rPr>
              <a:t>055</a:t>
            </a:r>
            <a:r>
              <a:rPr lang="zh-CN" altLang="en-US" sz="1600" b="1" dirty="0">
                <a:solidFill>
                  <a:srgbClr val="1A2E53"/>
                </a:solidFill>
                <a:latin typeface="微软雅黑" panose="020B0503020204020204" pitchFamily="34" charset="-122"/>
                <a:ea typeface="微软雅黑" panose="020B0503020204020204" pitchFamily="34" charset="-122"/>
              </a:rPr>
              <a:t>大驱下水</a:t>
            </a:r>
            <a:r>
              <a:rPr lang="en-US" altLang="zh-CN" sz="1600" b="1" dirty="0">
                <a:solidFill>
                  <a:srgbClr val="1A2E53"/>
                </a:solidFill>
                <a:latin typeface="微软雅黑" panose="020B0503020204020204" pitchFamily="34" charset="-122"/>
                <a:ea typeface="微软雅黑" panose="020B0503020204020204" pitchFamily="34" charset="-122"/>
              </a:rPr>
              <a:t>……</a:t>
            </a:r>
            <a:r>
              <a:rPr lang="zh-CN" altLang="en-US" sz="1600" b="1" dirty="0">
                <a:solidFill>
                  <a:srgbClr val="1A2E53"/>
                </a:solidFill>
                <a:latin typeface="微软雅黑" panose="020B0503020204020204" pitchFamily="34" charset="-122"/>
                <a:ea typeface="微软雅黑" panose="020B0503020204020204" pitchFamily="34" charset="-122"/>
              </a:rPr>
              <a:t>每个让国人引以为豪的瞬间，都会出现十四所人的身影。以往只能旁观的</a:t>
            </a:r>
            <a:r>
              <a:rPr lang="zh-CN" altLang="en-US" sz="1600" b="1" dirty="0" smtClean="0">
                <a:solidFill>
                  <a:srgbClr val="1A2E53"/>
                </a:solidFill>
                <a:latin typeface="微软雅黑" panose="020B0503020204020204" pitchFamily="34" charset="-122"/>
                <a:ea typeface="微软雅黑" panose="020B0503020204020204" pitchFamily="34" charset="-122"/>
              </a:rPr>
              <a:t>你，在十四所将作为亲历者参与其中，见证并保障共和国的成长。</a:t>
            </a:r>
            <a:endParaRPr lang="en-US" altLang="zh-CN" sz="1600" b="1" dirty="0" smtClean="0">
              <a:solidFill>
                <a:srgbClr val="1A2E53"/>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5684" y="3287360"/>
            <a:ext cx="1616481" cy="2418220"/>
          </a:xfrm>
          <a:prstGeom prst="rect">
            <a:avLst/>
          </a:prstGeom>
          <a:ln>
            <a:noFill/>
          </a:ln>
          <a:effectLst>
            <a:softEdge rad="112500"/>
          </a:effectLst>
        </p:spPr>
      </p:pic>
      <p:pic>
        <p:nvPicPr>
          <p:cNvPr id="12" name="Picture 5" descr="6我国第一部自行制造的雷达"/>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7703311" y="641351"/>
            <a:ext cx="1389153" cy="2095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7"/>
          <p:cNvSpPr>
            <a:spLocks noChangeArrowheads="1"/>
          </p:cNvSpPr>
          <p:nvPr/>
        </p:nvSpPr>
        <p:spPr bwMode="auto">
          <a:xfrm>
            <a:off x="7228337" y="2803296"/>
            <a:ext cx="23391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
            <a:r>
              <a:rPr lang="zh-CN" altLang="en-US" sz="1400" dirty="0">
                <a:solidFill>
                  <a:srgbClr val="000000"/>
                </a:solidFill>
                <a:latin typeface="黑体" pitchFamily="49" charset="-122"/>
                <a:ea typeface="黑体" pitchFamily="49" charset="-122"/>
              </a:rPr>
              <a:t>中国第一部自行制造的雷达</a:t>
            </a:r>
          </a:p>
        </p:txBody>
      </p:sp>
      <p:pic>
        <p:nvPicPr>
          <p:cNvPr id="14" name="Picture 9" descr="8我国第一部微波雷达"/>
          <p:cNvPicPr>
            <a:picLocks noChangeAspect="1" noChangeArrowheads="1"/>
          </p:cNvPicPr>
          <p:nvPr/>
        </p:nvPicPr>
        <p:blipFill>
          <a:blip r:embed="rId5">
            <a:lum contrast="-10000"/>
            <a:extLst>
              <a:ext uri="{28A0092B-C50C-407E-A947-70E740481C1C}">
                <a14:useLocalDpi xmlns:a14="http://schemas.microsoft.com/office/drawing/2010/main" val="0"/>
              </a:ext>
            </a:extLst>
          </a:blip>
          <a:srcRect/>
          <a:stretch>
            <a:fillRect/>
          </a:stretch>
        </p:blipFill>
        <p:spPr bwMode="auto">
          <a:xfrm>
            <a:off x="9937214" y="641351"/>
            <a:ext cx="1465947" cy="2089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0"/>
          <p:cNvSpPr txBox="1">
            <a:spLocks noChangeArrowheads="1"/>
          </p:cNvSpPr>
          <p:nvPr/>
        </p:nvSpPr>
        <p:spPr bwMode="auto">
          <a:xfrm>
            <a:off x="9773925" y="2803296"/>
            <a:ext cx="18955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ea typeface="宋体" charset="-122"/>
              </a:defRPr>
            </a:lvl1pPr>
            <a:lvl2pPr marL="742950" indent="-285750" eaLnBrk="0" hangingPunct="0">
              <a:defRPr sz="2400">
                <a:solidFill>
                  <a:schemeClr val="tx1"/>
                </a:solidFill>
                <a:latin typeface="Arial" charset="0"/>
                <a:ea typeface="宋体" charset="-122"/>
              </a:defRPr>
            </a:lvl2pPr>
            <a:lvl3pPr marL="1143000" indent="-228600" eaLnBrk="0" hangingPunct="0">
              <a:defRPr sz="2400">
                <a:solidFill>
                  <a:schemeClr val="tx1"/>
                </a:solidFill>
                <a:latin typeface="Arial" charset="0"/>
                <a:ea typeface="宋体" charset="-122"/>
              </a:defRPr>
            </a:lvl3pPr>
            <a:lvl4pPr marL="1600200" indent="-228600" eaLnBrk="0" hangingPunct="0">
              <a:defRPr sz="2400">
                <a:solidFill>
                  <a:schemeClr val="tx1"/>
                </a:solidFill>
                <a:latin typeface="Arial" charset="0"/>
                <a:ea typeface="宋体" charset="-122"/>
              </a:defRPr>
            </a:lvl4pPr>
            <a:lvl5pPr marL="2057400" indent="-228600" eaLnBrk="0" hangingPunct="0">
              <a:defRPr sz="2400">
                <a:solidFill>
                  <a:schemeClr val="tx1"/>
                </a:solidFill>
                <a:latin typeface="Arial" charset="0"/>
                <a:ea typeface="宋体" charset="-122"/>
              </a:defRPr>
            </a:lvl5pPr>
            <a:lvl6pPr marL="2514600" indent="-228600" eaLnBrk="0" fontAlgn="base" hangingPunct="0">
              <a:spcBef>
                <a:spcPct val="0"/>
              </a:spcBef>
              <a:spcAft>
                <a:spcPct val="0"/>
              </a:spcAft>
              <a:defRPr sz="2400">
                <a:solidFill>
                  <a:schemeClr val="tx1"/>
                </a:solidFill>
                <a:latin typeface="Arial" charset="0"/>
                <a:ea typeface="宋体" charset="-122"/>
              </a:defRPr>
            </a:lvl6pPr>
            <a:lvl7pPr marL="2971800" indent="-228600" eaLnBrk="0" fontAlgn="base" hangingPunct="0">
              <a:spcBef>
                <a:spcPct val="0"/>
              </a:spcBef>
              <a:spcAft>
                <a:spcPct val="0"/>
              </a:spcAft>
              <a:defRPr sz="2400">
                <a:solidFill>
                  <a:schemeClr val="tx1"/>
                </a:solidFill>
                <a:latin typeface="Arial" charset="0"/>
                <a:ea typeface="宋体" charset="-122"/>
              </a:defRPr>
            </a:lvl7pPr>
            <a:lvl8pPr marL="3429000" indent="-228600" eaLnBrk="0" fontAlgn="base" hangingPunct="0">
              <a:spcBef>
                <a:spcPct val="0"/>
              </a:spcBef>
              <a:spcAft>
                <a:spcPct val="0"/>
              </a:spcAft>
              <a:defRPr sz="2400">
                <a:solidFill>
                  <a:schemeClr val="tx1"/>
                </a:solidFill>
                <a:latin typeface="Arial" charset="0"/>
                <a:ea typeface="宋体" charset="-122"/>
              </a:defRPr>
            </a:lvl8pPr>
            <a:lvl9pPr marL="3886200" indent="-228600" eaLnBrk="0" fontAlgn="base" hangingPunct="0">
              <a:spcBef>
                <a:spcPct val="0"/>
              </a:spcBef>
              <a:spcAft>
                <a:spcPct val="0"/>
              </a:spcAft>
              <a:defRPr sz="2400">
                <a:solidFill>
                  <a:schemeClr val="tx1"/>
                </a:solidFill>
                <a:latin typeface="Arial" charset="0"/>
                <a:ea typeface="宋体" charset="-122"/>
              </a:defRPr>
            </a:lvl9pPr>
          </a:lstStyle>
          <a:p>
            <a:pPr eaLnBrk="1" fontAlgn="b" hangingPunct="1"/>
            <a:r>
              <a:rPr lang="zh-CN" altLang="en-US" sz="1400" dirty="0" smtClean="0">
                <a:solidFill>
                  <a:srgbClr val="000000"/>
                </a:solidFill>
                <a:latin typeface="黑体" pitchFamily="49" charset="-122"/>
                <a:ea typeface="黑体" pitchFamily="49" charset="-122"/>
              </a:rPr>
              <a:t>中国第</a:t>
            </a:r>
            <a:r>
              <a:rPr lang="zh-CN" altLang="en-US" sz="1400" dirty="0">
                <a:solidFill>
                  <a:srgbClr val="000000"/>
                </a:solidFill>
                <a:latin typeface="黑体" pitchFamily="49" charset="-122"/>
                <a:ea typeface="黑体" pitchFamily="49" charset="-122"/>
              </a:rPr>
              <a:t>一部微波雷达</a:t>
            </a:r>
          </a:p>
        </p:txBody>
      </p:sp>
      <p:sp>
        <p:nvSpPr>
          <p:cNvPr id="18" name="Text Box 10"/>
          <p:cNvSpPr txBox="1">
            <a:spLocks noChangeArrowheads="1"/>
          </p:cNvSpPr>
          <p:nvPr/>
        </p:nvSpPr>
        <p:spPr bwMode="auto">
          <a:xfrm>
            <a:off x="443765" y="6187630"/>
            <a:ext cx="18955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ea typeface="宋体" charset="-122"/>
              </a:defRPr>
            </a:lvl1pPr>
            <a:lvl2pPr marL="742950" indent="-285750" eaLnBrk="0" hangingPunct="0">
              <a:defRPr sz="2400">
                <a:solidFill>
                  <a:schemeClr val="tx1"/>
                </a:solidFill>
                <a:latin typeface="Arial" charset="0"/>
                <a:ea typeface="宋体" charset="-122"/>
              </a:defRPr>
            </a:lvl2pPr>
            <a:lvl3pPr marL="1143000" indent="-228600" eaLnBrk="0" hangingPunct="0">
              <a:defRPr sz="2400">
                <a:solidFill>
                  <a:schemeClr val="tx1"/>
                </a:solidFill>
                <a:latin typeface="Arial" charset="0"/>
                <a:ea typeface="宋体" charset="-122"/>
              </a:defRPr>
            </a:lvl3pPr>
            <a:lvl4pPr marL="1600200" indent="-228600" eaLnBrk="0" hangingPunct="0">
              <a:defRPr sz="2400">
                <a:solidFill>
                  <a:schemeClr val="tx1"/>
                </a:solidFill>
                <a:latin typeface="Arial" charset="0"/>
                <a:ea typeface="宋体" charset="-122"/>
              </a:defRPr>
            </a:lvl4pPr>
            <a:lvl5pPr marL="2057400" indent="-228600" eaLnBrk="0" hangingPunct="0">
              <a:defRPr sz="2400">
                <a:solidFill>
                  <a:schemeClr val="tx1"/>
                </a:solidFill>
                <a:latin typeface="Arial" charset="0"/>
                <a:ea typeface="宋体" charset="-122"/>
              </a:defRPr>
            </a:lvl5pPr>
            <a:lvl6pPr marL="2514600" indent="-228600" eaLnBrk="0" fontAlgn="base" hangingPunct="0">
              <a:spcBef>
                <a:spcPct val="0"/>
              </a:spcBef>
              <a:spcAft>
                <a:spcPct val="0"/>
              </a:spcAft>
              <a:defRPr sz="2400">
                <a:solidFill>
                  <a:schemeClr val="tx1"/>
                </a:solidFill>
                <a:latin typeface="Arial" charset="0"/>
                <a:ea typeface="宋体" charset="-122"/>
              </a:defRPr>
            </a:lvl6pPr>
            <a:lvl7pPr marL="2971800" indent="-228600" eaLnBrk="0" fontAlgn="base" hangingPunct="0">
              <a:spcBef>
                <a:spcPct val="0"/>
              </a:spcBef>
              <a:spcAft>
                <a:spcPct val="0"/>
              </a:spcAft>
              <a:defRPr sz="2400">
                <a:solidFill>
                  <a:schemeClr val="tx1"/>
                </a:solidFill>
                <a:latin typeface="Arial" charset="0"/>
                <a:ea typeface="宋体" charset="-122"/>
              </a:defRPr>
            </a:lvl7pPr>
            <a:lvl8pPr marL="3429000" indent="-228600" eaLnBrk="0" fontAlgn="base" hangingPunct="0">
              <a:spcBef>
                <a:spcPct val="0"/>
              </a:spcBef>
              <a:spcAft>
                <a:spcPct val="0"/>
              </a:spcAft>
              <a:defRPr sz="2400">
                <a:solidFill>
                  <a:schemeClr val="tx1"/>
                </a:solidFill>
                <a:latin typeface="Arial" charset="0"/>
                <a:ea typeface="宋体" charset="-122"/>
              </a:defRPr>
            </a:lvl8pPr>
            <a:lvl9pPr marL="3886200" indent="-228600" eaLnBrk="0" fontAlgn="base" hangingPunct="0">
              <a:spcBef>
                <a:spcPct val="0"/>
              </a:spcBef>
              <a:spcAft>
                <a:spcPct val="0"/>
              </a:spcAft>
              <a:defRPr sz="2400">
                <a:solidFill>
                  <a:schemeClr val="tx1"/>
                </a:solidFill>
                <a:latin typeface="Arial" charset="0"/>
                <a:ea typeface="宋体" charset="-122"/>
              </a:defRPr>
            </a:lvl9pPr>
          </a:lstStyle>
          <a:p>
            <a:pPr eaLnBrk="1" fontAlgn="b" hangingPunct="1"/>
            <a:r>
              <a:rPr lang="zh-CN" altLang="en-US" sz="1400" dirty="0" smtClean="0">
                <a:solidFill>
                  <a:srgbClr val="000000"/>
                </a:solidFill>
                <a:latin typeface="黑体" pitchFamily="49" charset="-122"/>
                <a:ea typeface="黑体" pitchFamily="49" charset="-122"/>
              </a:rPr>
              <a:t>空警</a:t>
            </a:r>
            <a:r>
              <a:rPr lang="en-US" altLang="zh-CN" sz="1400" dirty="0" smtClean="0">
                <a:solidFill>
                  <a:srgbClr val="000000"/>
                </a:solidFill>
                <a:latin typeface="黑体" pitchFamily="49" charset="-122"/>
                <a:ea typeface="黑体" pitchFamily="49" charset="-122"/>
              </a:rPr>
              <a:t>2000</a:t>
            </a:r>
            <a:r>
              <a:rPr lang="zh-CN" altLang="en-US" sz="1400" dirty="0" smtClean="0">
                <a:solidFill>
                  <a:srgbClr val="000000"/>
                </a:solidFill>
                <a:latin typeface="黑体" pitchFamily="49" charset="-122"/>
                <a:ea typeface="黑体" pitchFamily="49" charset="-122"/>
              </a:rPr>
              <a:t>预警机雷达</a:t>
            </a:r>
            <a:endParaRPr lang="zh-CN" altLang="en-US" sz="1400" dirty="0">
              <a:solidFill>
                <a:srgbClr val="000000"/>
              </a:solidFill>
              <a:latin typeface="黑体" pitchFamily="49" charset="-122"/>
              <a:ea typeface="黑体" pitchFamily="49" charset="-122"/>
            </a:endParaRPr>
          </a:p>
        </p:txBody>
      </p:sp>
      <p:sp>
        <p:nvSpPr>
          <p:cNvPr id="20" name="Text Box 10"/>
          <p:cNvSpPr txBox="1">
            <a:spLocks noChangeArrowheads="1"/>
          </p:cNvSpPr>
          <p:nvPr/>
        </p:nvSpPr>
        <p:spPr bwMode="auto">
          <a:xfrm>
            <a:off x="2693967" y="6164496"/>
            <a:ext cx="18955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ea typeface="宋体" charset="-122"/>
              </a:defRPr>
            </a:lvl1pPr>
            <a:lvl2pPr marL="742950" indent="-285750" eaLnBrk="0" hangingPunct="0">
              <a:defRPr sz="2400">
                <a:solidFill>
                  <a:schemeClr val="tx1"/>
                </a:solidFill>
                <a:latin typeface="Arial" charset="0"/>
                <a:ea typeface="宋体" charset="-122"/>
              </a:defRPr>
            </a:lvl2pPr>
            <a:lvl3pPr marL="1143000" indent="-228600" eaLnBrk="0" hangingPunct="0">
              <a:defRPr sz="2400">
                <a:solidFill>
                  <a:schemeClr val="tx1"/>
                </a:solidFill>
                <a:latin typeface="Arial" charset="0"/>
                <a:ea typeface="宋体" charset="-122"/>
              </a:defRPr>
            </a:lvl3pPr>
            <a:lvl4pPr marL="1600200" indent="-228600" eaLnBrk="0" hangingPunct="0">
              <a:defRPr sz="2400">
                <a:solidFill>
                  <a:schemeClr val="tx1"/>
                </a:solidFill>
                <a:latin typeface="Arial" charset="0"/>
                <a:ea typeface="宋体" charset="-122"/>
              </a:defRPr>
            </a:lvl4pPr>
            <a:lvl5pPr marL="2057400" indent="-228600" eaLnBrk="0" hangingPunct="0">
              <a:defRPr sz="2400">
                <a:solidFill>
                  <a:schemeClr val="tx1"/>
                </a:solidFill>
                <a:latin typeface="Arial" charset="0"/>
                <a:ea typeface="宋体" charset="-122"/>
              </a:defRPr>
            </a:lvl5pPr>
            <a:lvl6pPr marL="2514600" indent="-228600" eaLnBrk="0" fontAlgn="base" hangingPunct="0">
              <a:spcBef>
                <a:spcPct val="0"/>
              </a:spcBef>
              <a:spcAft>
                <a:spcPct val="0"/>
              </a:spcAft>
              <a:defRPr sz="2400">
                <a:solidFill>
                  <a:schemeClr val="tx1"/>
                </a:solidFill>
                <a:latin typeface="Arial" charset="0"/>
                <a:ea typeface="宋体" charset="-122"/>
              </a:defRPr>
            </a:lvl6pPr>
            <a:lvl7pPr marL="2971800" indent="-228600" eaLnBrk="0" fontAlgn="base" hangingPunct="0">
              <a:spcBef>
                <a:spcPct val="0"/>
              </a:spcBef>
              <a:spcAft>
                <a:spcPct val="0"/>
              </a:spcAft>
              <a:defRPr sz="2400">
                <a:solidFill>
                  <a:schemeClr val="tx1"/>
                </a:solidFill>
                <a:latin typeface="Arial" charset="0"/>
                <a:ea typeface="宋体" charset="-122"/>
              </a:defRPr>
            </a:lvl7pPr>
            <a:lvl8pPr marL="3429000" indent="-228600" eaLnBrk="0" fontAlgn="base" hangingPunct="0">
              <a:spcBef>
                <a:spcPct val="0"/>
              </a:spcBef>
              <a:spcAft>
                <a:spcPct val="0"/>
              </a:spcAft>
              <a:defRPr sz="2400">
                <a:solidFill>
                  <a:schemeClr val="tx1"/>
                </a:solidFill>
                <a:latin typeface="Arial" charset="0"/>
                <a:ea typeface="宋体" charset="-122"/>
              </a:defRPr>
            </a:lvl8pPr>
            <a:lvl9pPr marL="3886200" indent="-228600" eaLnBrk="0" fontAlgn="base" hangingPunct="0">
              <a:spcBef>
                <a:spcPct val="0"/>
              </a:spcBef>
              <a:spcAft>
                <a:spcPct val="0"/>
              </a:spcAft>
              <a:defRPr sz="2400">
                <a:solidFill>
                  <a:schemeClr val="tx1"/>
                </a:solidFill>
                <a:latin typeface="Arial" charset="0"/>
                <a:ea typeface="宋体" charset="-122"/>
              </a:defRPr>
            </a:lvl9pPr>
          </a:lstStyle>
          <a:p>
            <a:pPr algn="ctr" eaLnBrk="1" fontAlgn="b" hangingPunct="1"/>
            <a:r>
              <a:rPr lang="zh-CN" altLang="en-US" sz="1400" dirty="0" smtClean="0">
                <a:solidFill>
                  <a:srgbClr val="000000"/>
                </a:solidFill>
                <a:latin typeface="黑体" pitchFamily="49" charset="-122"/>
                <a:ea typeface="黑体" pitchFamily="49" charset="-122"/>
              </a:rPr>
              <a:t>中华神盾舰载雷达</a:t>
            </a:r>
            <a:endParaRPr lang="zh-CN" altLang="en-US" sz="1400" dirty="0">
              <a:solidFill>
                <a:srgbClr val="000000"/>
              </a:solidFill>
              <a:latin typeface="黑体" pitchFamily="49" charset="-122"/>
              <a:ea typeface="黑体" pitchFamily="49" charset="-122"/>
            </a:endParaRPr>
          </a:p>
        </p:txBody>
      </p:sp>
      <p:pic>
        <p:nvPicPr>
          <p:cNvPr id="2051" name="Picture 3" descr="F:\5、特别报道（p25-46）\8)中国电科14所7型产品参加阅兵(p36-38)\阅兵（照片）\MAIN201509031751000034514660526.jpg"/>
          <p:cNvPicPr>
            <a:picLocks noChangeAspect="1" noChangeArrowheads="1"/>
          </p:cNvPicPr>
          <p:nvPr/>
        </p:nvPicPr>
        <p:blipFill>
          <a:blip r:embed="rId6" cstate="print">
            <a:lum contrast="-10000"/>
            <a:extLst>
              <a:ext uri="{28A0092B-C50C-407E-A947-70E740481C1C}">
                <a14:useLocalDpi xmlns:a14="http://schemas.microsoft.com/office/drawing/2010/main" val="0"/>
              </a:ext>
            </a:extLst>
          </a:blip>
          <a:srcRect/>
          <a:stretch>
            <a:fillRect/>
          </a:stretch>
        </p:blipFill>
        <p:spPr bwMode="auto">
          <a:xfrm>
            <a:off x="4860822" y="4750318"/>
            <a:ext cx="2296094" cy="15271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Text Box 10"/>
          <p:cNvSpPr txBox="1">
            <a:spLocks noChangeArrowheads="1"/>
          </p:cNvSpPr>
          <p:nvPr/>
        </p:nvSpPr>
        <p:spPr bwMode="auto">
          <a:xfrm>
            <a:off x="4777940" y="6164492"/>
            <a:ext cx="24217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ea typeface="宋体" charset="-122"/>
              </a:defRPr>
            </a:lvl1pPr>
            <a:lvl2pPr marL="742950" indent="-285750" eaLnBrk="0" hangingPunct="0">
              <a:defRPr sz="2400">
                <a:solidFill>
                  <a:schemeClr val="tx1"/>
                </a:solidFill>
                <a:latin typeface="Arial" charset="0"/>
                <a:ea typeface="宋体" charset="-122"/>
              </a:defRPr>
            </a:lvl2pPr>
            <a:lvl3pPr marL="1143000" indent="-228600" eaLnBrk="0" hangingPunct="0">
              <a:defRPr sz="2400">
                <a:solidFill>
                  <a:schemeClr val="tx1"/>
                </a:solidFill>
                <a:latin typeface="Arial" charset="0"/>
                <a:ea typeface="宋体" charset="-122"/>
              </a:defRPr>
            </a:lvl3pPr>
            <a:lvl4pPr marL="1600200" indent="-228600" eaLnBrk="0" hangingPunct="0">
              <a:defRPr sz="2400">
                <a:solidFill>
                  <a:schemeClr val="tx1"/>
                </a:solidFill>
                <a:latin typeface="Arial" charset="0"/>
                <a:ea typeface="宋体" charset="-122"/>
              </a:defRPr>
            </a:lvl4pPr>
            <a:lvl5pPr marL="2057400" indent="-228600" eaLnBrk="0" hangingPunct="0">
              <a:defRPr sz="2400">
                <a:solidFill>
                  <a:schemeClr val="tx1"/>
                </a:solidFill>
                <a:latin typeface="Arial" charset="0"/>
                <a:ea typeface="宋体" charset="-122"/>
              </a:defRPr>
            </a:lvl5pPr>
            <a:lvl6pPr marL="2514600" indent="-228600" eaLnBrk="0" fontAlgn="base" hangingPunct="0">
              <a:spcBef>
                <a:spcPct val="0"/>
              </a:spcBef>
              <a:spcAft>
                <a:spcPct val="0"/>
              </a:spcAft>
              <a:defRPr sz="2400">
                <a:solidFill>
                  <a:schemeClr val="tx1"/>
                </a:solidFill>
                <a:latin typeface="Arial" charset="0"/>
                <a:ea typeface="宋体" charset="-122"/>
              </a:defRPr>
            </a:lvl6pPr>
            <a:lvl7pPr marL="2971800" indent="-228600" eaLnBrk="0" fontAlgn="base" hangingPunct="0">
              <a:spcBef>
                <a:spcPct val="0"/>
              </a:spcBef>
              <a:spcAft>
                <a:spcPct val="0"/>
              </a:spcAft>
              <a:defRPr sz="2400">
                <a:solidFill>
                  <a:schemeClr val="tx1"/>
                </a:solidFill>
                <a:latin typeface="Arial" charset="0"/>
                <a:ea typeface="宋体" charset="-122"/>
              </a:defRPr>
            </a:lvl7pPr>
            <a:lvl8pPr marL="3429000" indent="-228600" eaLnBrk="0" fontAlgn="base" hangingPunct="0">
              <a:spcBef>
                <a:spcPct val="0"/>
              </a:spcBef>
              <a:spcAft>
                <a:spcPct val="0"/>
              </a:spcAft>
              <a:defRPr sz="2400">
                <a:solidFill>
                  <a:schemeClr val="tx1"/>
                </a:solidFill>
                <a:latin typeface="Arial" charset="0"/>
                <a:ea typeface="宋体" charset="-122"/>
              </a:defRPr>
            </a:lvl8pPr>
            <a:lvl9pPr marL="3886200" indent="-228600" eaLnBrk="0" fontAlgn="base" hangingPunct="0">
              <a:spcBef>
                <a:spcPct val="0"/>
              </a:spcBef>
              <a:spcAft>
                <a:spcPct val="0"/>
              </a:spcAft>
              <a:defRPr sz="2400">
                <a:solidFill>
                  <a:schemeClr val="tx1"/>
                </a:solidFill>
                <a:latin typeface="Arial" charset="0"/>
                <a:ea typeface="宋体" charset="-122"/>
              </a:defRPr>
            </a:lvl9pPr>
          </a:lstStyle>
          <a:p>
            <a:pPr algn="ctr" eaLnBrk="1" fontAlgn="b" hangingPunct="1"/>
            <a:r>
              <a:rPr lang="zh-CN" altLang="en-US" sz="1400" dirty="0" smtClean="0">
                <a:solidFill>
                  <a:srgbClr val="000000"/>
                </a:solidFill>
                <a:latin typeface="黑体" pitchFamily="49" charset="-122"/>
                <a:ea typeface="黑体" pitchFamily="49" charset="-122"/>
              </a:rPr>
              <a:t>十四所雷达产品参加阅兵式</a:t>
            </a:r>
            <a:endParaRPr lang="zh-CN" altLang="en-US" sz="1400" dirty="0">
              <a:solidFill>
                <a:srgbClr val="000000"/>
              </a:solidFill>
              <a:latin typeface="黑体" pitchFamily="49" charset="-122"/>
              <a:ea typeface="黑体" pitchFamily="49" charset="-122"/>
            </a:endParaRPr>
          </a:p>
        </p:txBody>
      </p:sp>
      <p:pic>
        <p:nvPicPr>
          <p:cNvPr id="24" name="Picture 4" descr="空警2000（透明）"/>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0475" y="4964006"/>
            <a:ext cx="2107465" cy="110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8">
            <a:lum contrast="-10000"/>
            <a:extLst>
              <a:ext uri="{28A0092B-C50C-407E-A947-70E740481C1C}">
                <a14:useLocalDpi xmlns:a14="http://schemas.microsoft.com/office/drawing/2010/main" val="0"/>
              </a:ext>
            </a:extLst>
          </a:blip>
          <a:srcRect/>
          <a:stretch>
            <a:fillRect/>
          </a:stretch>
        </p:blipFill>
        <p:spPr bwMode="auto">
          <a:xfrm>
            <a:off x="2585107" y="4714673"/>
            <a:ext cx="2222507" cy="15627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矩形 17"/>
          <p:cNvSpPr>
            <a:spLocks noChangeArrowheads="1"/>
          </p:cNvSpPr>
          <p:nvPr/>
        </p:nvSpPr>
        <p:spPr bwMode="auto">
          <a:xfrm>
            <a:off x="8702692" y="5703339"/>
            <a:ext cx="21595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
            <a:r>
              <a:rPr lang="zh-CN" altLang="en-US" sz="1400" dirty="0" smtClean="0">
                <a:solidFill>
                  <a:srgbClr val="000000"/>
                </a:solidFill>
                <a:latin typeface="黑体" pitchFamily="49" charset="-122"/>
                <a:ea typeface="黑体" pitchFamily="49" charset="-122"/>
              </a:rPr>
              <a:t>保障神州飞船与卫星发射</a:t>
            </a:r>
            <a:endParaRPr lang="zh-CN" altLang="en-US" sz="1400" dirty="0">
              <a:solidFill>
                <a:srgbClr val="000000"/>
              </a:solidFill>
              <a:latin typeface="黑体" pitchFamily="49" charset="-122"/>
              <a:ea typeface="黑体" pitchFamily="49" charset="-122"/>
            </a:endParaRPr>
          </a:p>
        </p:txBody>
      </p:sp>
    </p:spTree>
    <p:extLst>
      <p:ext uri="{BB962C8B-B14F-4D97-AF65-F5344CB8AC3E}">
        <p14:creationId xmlns:p14="http://schemas.microsoft.com/office/powerpoint/2010/main" val="5866023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7" name="图片 76" descr="QQ截图20160831154924.jpg"/>
          <p:cNvPicPr>
            <a:picLocks noChangeAspect="1"/>
          </p:cNvPicPr>
          <p:nvPr/>
        </p:nvPicPr>
        <p:blipFill>
          <a:blip r:embed="rId3"/>
          <a:stretch>
            <a:fillRect/>
          </a:stretch>
        </p:blipFill>
        <p:spPr>
          <a:xfrm>
            <a:off x="33773" y="0"/>
            <a:ext cx="12158227" cy="6858000"/>
          </a:xfrm>
          <a:prstGeom prst="rect">
            <a:avLst/>
          </a:prstGeom>
          <a:noFill/>
          <a:ln>
            <a:solidFill>
              <a:schemeClr val="bg1"/>
            </a:solidFill>
          </a:ln>
        </p:spPr>
      </p:pic>
      <p:cxnSp>
        <p:nvCxnSpPr>
          <p:cNvPr id="71" name="Straight Connector 59"/>
          <p:cNvCxnSpPr/>
          <p:nvPr/>
        </p:nvCxnSpPr>
        <p:spPr>
          <a:xfrm flipV="1">
            <a:off x="3996634" y="1103036"/>
            <a:ext cx="0" cy="4483417"/>
          </a:xfrm>
          <a:prstGeom prst="line">
            <a:avLst/>
          </a:prstGeom>
          <a:noFill/>
          <a:ln w="3175" cap="flat" cmpd="sng" algn="ctr">
            <a:solidFill>
              <a:srgbClr val="31859C"/>
            </a:solidFill>
            <a:prstDash val="solid"/>
            <a:miter lim="800000"/>
          </a:ln>
          <a:effectLst/>
        </p:spPr>
      </p:cxnSp>
      <p:sp>
        <p:nvSpPr>
          <p:cNvPr id="84" name="文本框 83"/>
          <p:cNvSpPr txBox="1"/>
          <p:nvPr/>
        </p:nvSpPr>
        <p:spPr>
          <a:xfrm>
            <a:off x="269947" y="1950345"/>
            <a:ext cx="3431193" cy="1569660"/>
          </a:xfrm>
          <a:prstGeom prst="rect">
            <a:avLst/>
          </a:prstGeom>
          <a:noFill/>
        </p:spPr>
        <p:txBody>
          <a:bodyPr wrap="square" rtlCol="0">
            <a:spAutoFit/>
          </a:bodyPr>
          <a:lstStyle/>
          <a:p>
            <a:r>
              <a:rPr lang="zh-CN" altLang="en-US" sz="4800" b="1" dirty="0" smtClean="0">
                <a:solidFill>
                  <a:srgbClr val="1A2E53"/>
                </a:solidFill>
                <a:latin typeface="华文楷体" pitchFamily="2" charset="-122"/>
                <a:ea typeface="华文楷体" pitchFamily="2" charset="-122"/>
              </a:rPr>
              <a:t>在十四所能获得什么？</a:t>
            </a:r>
            <a:endParaRPr lang="en-US" sz="4400" b="1" dirty="0">
              <a:solidFill>
                <a:srgbClr val="1A2E53"/>
              </a:solidFill>
              <a:latin typeface="华文楷体" pitchFamily="2" charset="-122"/>
              <a:ea typeface="华文楷体" pitchFamily="2" charset="-122"/>
            </a:endParaRPr>
          </a:p>
        </p:txBody>
      </p:sp>
      <p:grpSp>
        <p:nvGrpSpPr>
          <p:cNvPr id="97" name="组合 96"/>
          <p:cNvGrpSpPr/>
          <p:nvPr/>
        </p:nvGrpSpPr>
        <p:grpSpPr>
          <a:xfrm>
            <a:off x="1225667" y="4371575"/>
            <a:ext cx="1192353" cy="1159043"/>
            <a:chOff x="1475452" y="4642128"/>
            <a:chExt cx="614363" cy="681038"/>
          </a:xfrm>
        </p:grpSpPr>
        <p:sp>
          <p:nvSpPr>
            <p:cNvPr id="93" name="Freeform 236"/>
            <p:cNvSpPr>
              <a:spLocks/>
            </p:cNvSpPr>
            <p:nvPr/>
          </p:nvSpPr>
          <p:spPr bwMode="auto">
            <a:xfrm>
              <a:off x="1804065" y="4808816"/>
              <a:ext cx="114300" cy="114300"/>
            </a:xfrm>
            <a:custGeom>
              <a:avLst/>
              <a:gdLst>
                <a:gd name="T0" fmla="*/ 20 w 26"/>
                <a:gd name="T1" fmla="*/ 26 h 26"/>
                <a:gd name="T2" fmla="*/ 26 w 26"/>
                <a:gd name="T3" fmla="*/ 26 h 26"/>
                <a:gd name="T4" fmla="*/ 18 w 26"/>
                <a:gd name="T5" fmla="*/ 8 h 26"/>
                <a:gd name="T6" fmla="*/ 0 w 26"/>
                <a:gd name="T7" fmla="*/ 0 h 26"/>
                <a:gd name="T8" fmla="*/ 0 w 26"/>
                <a:gd name="T9" fmla="*/ 6 h 26"/>
                <a:gd name="T10" fmla="*/ 14 w 26"/>
                <a:gd name="T11" fmla="*/ 12 h 26"/>
                <a:gd name="T12" fmla="*/ 20 w 26"/>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0" y="26"/>
                  </a:moveTo>
                  <a:cubicBezTo>
                    <a:pt x="26" y="26"/>
                    <a:pt x="26" y="26"/>
                    <a:pt x="26" y="26"/>
                  </a:cubicBezTo>
                  <a:cubicBezTo>
                    <a:pt x="26" y="19"/>
                    <a:pt x="23" y="13"/>
                    <a:pt x="18" y="8"/>
                  </a:cubicBezTo>
                  <a:cubicBezTo>
                    <a:pt x="13" y="3"/>
                    <a:pt x="7" y="0"/>
                    <a:pt x="0" y="0"/>
                  </a:cubicBezTo>
                  <a:cubicBezTo>
                    <a:pt x="0" y="6"/>
                    <a:pt x="0" y="6"/>
                    <a:pt x="0" y="6"/>
                  </a:cubicBezTo>
                  <a:cubicBezTo>
                    <a:pt x="5" y="6"/>
                    <a:pt x="10" y="8"/>
                    <a:pt x="14" y="12"/>
                  </a:cubicBezTo>
                  <a:cubicBezTo>
                    <a:pt x="18" y="16"/>
                    <a:pt x="20" y="21"/>
                    <a:pt x="20" y="26"/>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b="1">
                <a:solidFill>
                  <a:srgbClr val="000000"/>
                </a:solidFill>
                <a:latin typeface="微软雅黑"/>
                <a:ea typeface="微软雅黑"/>
              </a:endParaRPr>
            </a:p>
          </p:txBody>
        </p:sp>
        <p:sp>
          <p:nvSpPr>
            <p:cNvPr id="94" name="Freeform 237"/>
            <p:cNvSpPr>
              <a:spLocks/>
            </p:cNvSpPr>
            <p:nvPr/>
          </p:nvSpPr>
          <p:spPr bwMode="auto">
            <a:xfrm>
              <a:off x="1804065" y="4721503"/>
              <a:ext cx="203200" cy="201613"/>
            </a:xfrm>
            <a:custGeom>
              <a:avLst/>
              <a:gdLst>
                <a:gd name="T0" fmla="*/ 0 w 46"/>
                <a:gd name="T1" fmla="*/ 0 h 46"/>
                <a:gd name="T2" fmla="*/ 0 w 46"/>
                <a:gd name="T3" fmla="*/ 6 h 46"/>
                <a:gd name="T4" fmla="*/ 28 w 46"/>
                <a:gd name="T5" fmla="*/ 18 h 46"/>
                <a:gd name="T6" fmla="*/ 40 w 46"/>
                <a:gd name="T7" fmla="*/ 46 h 46"/>
                <a:gd name="T8" fmla="*/ 46 w 46"/>
                <a:gd name="T9" fmla="*/ 46 h 46"/>
                <a:gd name="T10" fmla="*/ 32 w 46"/>
                <a:gd name="T11" fmla="*/ 14 h 46"/>
                <a:gd name="T12" fmla="*/ 0 w 46"/>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46" h="46">
                  <a:moveTo>
                    <a:pt x="0" y="0"/>
                  </a:moveTo>
                  <a:cubicBezTo>
                    <a:pt x="0" y="6"/>
                    <a:pt x="0" y="6"/>
                    <a:pt x="0" y="6"/>
                  </a:cubicBezTo>
                  <a:cubicBezTo>
                    <a:pt x="11" y="7"/>
                    <a:pt x="20" y="11"/>
                    <a:pt x="28" y="18"/>
                  </a:cubicBezTo>
                  <a:cubicBezTo>
                    <a:pt x="35" y="26"/>
                    <a:pt x="39" y="36"/>
                    <a:pt x="40" y="46"/>
                  </a:cubicBezTo>
                  <a:cubicBezTo>
                    <a:pt x="46" y="46"/>
                    <a:pt x="46" y="46"/>
                    <a:pt x="46" y="46"/>
                  </a:cubicBezTo>
                  <a:cubicBezTo>
                    <a:pt x="45" y="34"/>
                    <a:pt x="41" y="23"/>
                    <a:pt x="32" y="14"/>
                  </a:cubicBezTo>
                  <a:cubicBezTo>
                    <a:pt x="23" y="6"/>
                    <a:pt x="12" y="1"/>
                    <a:pt x="0" y="0"/>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b="1">
                <a:solidFill>
                  <a:srgbClr val="000000"/>
                </a:solidFill>
                <a:latin typeface="微软雅黑"/>
                <a:ea typeface="微软雅黑"/>
              </a:endParaRPr>
            </a:p>
          </p:txBody>
        </p:sp>
        <p:sp>
          <p:nvSpPr>
            <p:cNvPr id="95" name="Freeform 238"/>
            <p:cNvSpPr>
              <a:spLocks/>
            </p:cNvSpPr>
            <p:nvPr/>
          </p:nvSpPr>
          <p:spPr bwMode="auto">
            <a:xfrm>
              <a:off x="1804065" y="4642128"/>
              <a:ext cx="285750" cy="280988"/>
            </a:xfrm>
            <a:custGeom>
              <a:avLst/>
              <a:gdLst>
                <a:gd name="T0" fmla="*/ 45 w 65"/>
                <a:gd name="T1" fmla="*/ 19 h 64"/>
                <a:gd name="T2" fmla="*/ 0 w 65"/>
                <a:gd name="T3" fmla="*/ 0 h 64"/>
                <a:gd name="T4" fmla="*/ 0 w 65"/>
                <a:gd name="T5" fmla="*/ 6 h 64"/>
                <a:gd name="T6" fmla="*/ 41 w 65"/>
                <a:gd name="T7" fmla="*/ 23 h 64"/>
                <a:gd name="T8" fmla="*/ 59 w 65"/>
                <a:gd name="T9" fmla="*/ 64 h 64"/>
                <a:gd name="T10" fmla="*/ 65 w 65"/>
                <a:gd name="T11" fmla="*/ 64 h 64"/>
                <a:gd name="T12" fmla="*/ 45 w 65"/>
                <a:gd name="T13" fmla="*/ 19 h 64"/>
              </a:gdLst>
              <a:ahLst/>
              <a:cxnLst>
                <a:cxn ang="0">
                  <a:pos x="T0" y="T1"/>
                </a:cxn>
                <a:cxn ang="0">
                  <a:pos x="T2" y="T3"/>
                </a:cxn>
                <a:cxn ang="0">
                  <a:pos x="T4" y="T5"/>
                </a:cxn>
                <a:cxn ang="0">
                  <a:pos x="T6" y="T7"/>
                </a:cxn>
                <a:cxn ang="0">
                  <a:pos x="T8" y="T9"/>
                </a:cxn>
                <a:cxn ang="0">
                  <a:pos x="T10" y="T11"/>
                </a:cxn>
                <a:cxn ang="0">
                  <a:pos x="T12" y="T13"/>
                </a:cxn>
              </a:cxnLst>
              <a:rect l="0" t="0" r="r" b="b"/>
              <a:pathLst>
                <a:path w="65" h="64">
                  <a:moveTo>
                    <a:pt x="45" y="19"/>
                  </a:moveTo>
                  <a:cubicBezTo>
                    <a:pt x="33" y="7"/>
                    <a:pt x="17" y="0"/>
                    <a:pt x="0" y="0"/>
                  </a:cubicBezTo>
                  <a:cubicBezTo>
                    <a:pt x="0" y="6"/>
                    <a:pt x="0" y="6"/>
                    <a:pt x="0" y="6"/>
                  </a:cubicBezTo>
                  <a:cubicBezTo>
                    <a:pt x="16" y="6"/>
                    <a:pt x="30" y="12"/>
                    <a:pt x="41" y="23"/>
                  </a:cubicBezTo>
                  <a:cubicBezTo>
                    <a:pt x="52" y="34"/>
                    <a:pt x="58" y="49"/>
                    <a:pt x="59" y="64"/>
                  </a:cubicBezTo>
                  <a:cubicBezTo>
                    <a:pt x="65" y="64"/>
                    <a:pt x="65" y="64"/>
                    <a:pt x="65" y="64"/>
                  </a:cubicBezTo>
                  <a:cubicBezTo>
                    <a:pt x="64" y="47"/>
                    <a:pt x="57" y="31"/>
                    <a:pt x="45" y="19"/>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b="1">
                <a:solidFill>
                  <a:srgbClr val="000000"/>
                </a:solidFill>
                <a:latin typeface="微软雅黑"/>
                <a:ea typeface="微软雅黑"/>
              </a:endParaRPr>
            </a:p>
          </p:txBody>
        </p:sp>
        <p:sp>
          <p:nvSpPr>
            <p:cNvPr id="96" name="Freeform 239"/>
            <p:cNvSpPr>
              <a:spLocks/>
            </p:cNvSpPr>
            <p:nvPr/>
          </p:nvSpPr>
          <p:spPr bwMode="auto">
            <a:xfrm>
              <a:off x="1475452" y="4764366"/>
              <a:ext cx="482600" cy="558800"/>
            </a:xfrm>
            <a:custGeom>
              <a:avLst/>
              <a:gdLst>
                <a:gd name="T0" fmla="*/ 73 w 110"/>
                <a:gd name="T1" fmla="*/ 44 h 127"/>
                <a:gd name="T2" fmla="*/ 84 w 110"/>
                <a:gd name="T3" fmla="*/ 42 h 127"/>
                <a:gd name="T4" fmla="*/ 84 w 110"/>
                <a:gd name="T5" fmla="*/ 29 h 127"/>
                <a:gd name="T6" fmla="*/ 71 w 110"/>
                <a:gd name="T7" fmla="*/ 29 h 127"/>
                <a:gd name="T8" fmla="*/ 69 w 110"/>
                <a:gd name="T9" fmla="*/ 40 h 127"/>
                <a:gd name="T10" fmla="*/ 54 w 110"/>
                <a:gd name="T11" fmla="*/ 52 h 127"/>
                <a:gd name="T12" fmla="*/ 14 w 110"/>
                <a:gd name="T13" fmla="*/ 0 h 127"/>
                <a:gd name="T14" fmla="*/ 27 w 110"/>
                <a:gd name="T15" fmla="*/ 83 h 127"/>
                <a:gd name="T16" fmla="*/ 32 w 110"/>
                <a:gd name="T17" fmla="*/ 88 h 127"/>
                <a:gd name="T18" fmla="*/ 32 w 110"/>
                <a:gd name="T19" fmla="*/ 121 h 127"/>
                <a:gd name="T20" fmla="*/ 18 w 110"/>
                <a:gd name="T21" fmla="*/ 121 h 127"/>
                <a:gd name="T22" fmla="*/ 13 w 110"/>
                <a:gd name="T23" fmla="*/ 127 h 127"/>
                <a:gd name="T24" fmla="*/ 13 w 110"/>
                <a:gd name="T25" fmla="*/ 127 h 127"/>
                <a:gd name="T26" fmla="*/ 70 w 110"/>
                <a:gd name="T27" fmla="*/ 127 h 127"/>
                <a:gd name="T28" fmla="*/ 70 w 110"/>
                <a:gd name="T29" fmla="*/ 127 h 127"/>
                <a:gd name="T30" fmla="*/ 65 w 110"/>
                <a:gd name="T31" fmla="*/ 121 h 127"/>
                <a:gd name="T32" fmla="*/ 52 w 110"/>
                <a:gd name="T33" fmla="*/ 121 h 127"/>
                <a:gd name="T34" fmla="*/ 52 w 110"/>
                <a:gd name="T35" fmla="*/ 100 h 127"/>
                <a:gd name="T36" fmla="*/ 110 w 110"/>
                <a:gd name="T37" fmla="*/ 96 h 127"/>
                <a:gd name="T38" fmla="*/ 62 w 110"/>
                <a:gd name="T39" fmla="*/ 59 h 127"/>
                <a:gd name="T40" fmla="*/ 73 w 110"/>
                <a:gd name="T41" fmla="*/ 4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27">
                  <a:moveTo>
                    <a:pt x="73" y="44"/>
                  </a:moveTo>
                  <a:cubicBezTo>
                    <a:pt x="77" y="46"/>
                    <a:pt x="81" y="45"/>
                    <a:pt x="84" y="42"/>
                  </a:cubicBezTo>
                  <a:cubicBezTo>
                    <a:pt x="88" y="38"/>
                    <a:pt x="88" y="33"/>
                    <a:pt x="84" y="29"/>
                  </a:cubicBezTo>
                  <a:cubicBezTo>
                    <a:pt x="81" y="25"/>
                    <a:pt x="75" y="25"/>
                    <a:pt x="71" y="29"/>
                  </a:cubicBezTo>
                  <a:cubicBezTo>
                    <a:pt x="68" y="32"/>
                    <a:pt x="67" y="36"/>
                    <a:pt x="69" y="40"/>
                  </a:cubicBezTo>
                  <a:cubicBezTo>
                    <a:pt x="54" y="52"/>
                    <a:pt x="54" y="52"/>
                    <a:pt x="54" y="52"/>
                  </a:cubicBezTo>
                  <a:cubicBezTo>
                    <a:pt x="30" y="26"/>
                    <a:pt x="14" y="0"/>
                    <a:pt x="14" y="0"/>
                  </a:cubicBezTo>
                  <a:cubicBezTo>
                    <a:pt x="0" y="27"/>
                    <a:pt x="4" y="61"/>
                    <a:pt x="27" y="83"/>
                  </a:cubicBezTo>
                  <a:cubicBezTo>
                    <a:pt x="29" y="85"/>
                    <a:pt x="29" y="86"/>
                    <a:pt x="32" y="88"/>
                  </a:cubicBezTo>
                  <a:cubicBezTo>
                    <a:pt x="32" y="121"/>
                    <a:pt x="32" y="121"/>
                    <a:pt x="32" y="121"/>
                  </a:cubicBezTo>
                  <a:cubicBezTo>
                    <a:pt x="18" y="121"/>
                    <a:pt x="18" y="121"/>
                    <a:pt x="18" y="121"/>
                  </a:cubicBezTo>
                  <a:cubicBezTo>
                    <a:pt x="15" y="121"/>
                    <a:pt x="13" y="123"/>
                    <a:pt x="13" y="127"/>
                  </a:cubicBezTo>
                  <a:cubicBezTo>
                    <a:pt x="13" y="127"/>
                    <a:pt x="13" y="127"/>
                    <a:pt x="13" y="127"/>
                  </a:cubicBezTo>
                  <a:cubicBezTo>
                    <a:pt x="70" y="127"/>
                    <a:pt x="70" y="127"/>
                    <a:pt x="70" y="127"/>
                  </a:cubicBezTo>
                  <a:cubicBezTo>
                    <a:pt x="70" y="127"/>
                    <a:pt x="70" y="127"/>
                    <a:pt x="70" y="127"/>
                  </a:cubicBezTo>
                  <a:cubicBezTo>
                    <a:pt x="70" y="123"/>
                    <a:pt x="68" y="121"/>
                    <a:pt x="65" y="121"/>
                  </a:cubicBezTo>
                  <a:cubicBezTo>
                    <a:pt x="52" y="121"/>
                    <a:pt x="52" y="121"/>
                    <a:pt x="52" y="121"/>
                  </a:cubicBezTo>
                  <a:cubicBezTo>
                    <a:pt x="52" y="100"/>
                    <a:pt x="52" y="100"/>
                    <a:pt x="52" y="100"/>
                  </a:cubicBezTo>
                  <a:cubicBezTo>
                    <a:pt x="71" y="107"/>
                    <a:pt x="92" y="106"/>
                    <a:pt x="110" y="96"/>
                  </a:cubicBezTo>
                  <a:cubicBezTo>
                    <a:pt x="110" y="96"/>
                    <a:pt x="86" y="82"/>
                    <a:pt x="62" y="59"/>
                  </a:cubicBezTo>
                  <a:lnTo>
                    <a:pt x="73" y="44"/>
                  </a:ln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b="1">
                <a:solidFill>
                  <a:srgbClr val="000000"/>
                </a:solidFill>
                <a:latin typeface="微软雅黑"/>
                <a:ea typeface="微软雅黑"/>
              </a:endParaRPr>
            </a:p>
          </p:txBody>
        </p:sp>
      </p:grpSp>
      <p:cxnSp>
        <p:nvCxnSpPr>
          <p:cNvPr id="45" name="Straight Connector 59"/>
          <p:cNvCxnSpPr/>
          <p:nvPr/>
        </p:nvCxnSpPr>
        <p:spPr>
          <a:xfrm flipV="1">
            <a:off x="3996634" y="1103036"/>
            <a:ext cx="0" cy="4483417"/>
          </a:xfrm>
          <a:prstGeom prst="line">
            <a:avLst/>
          </a:prstGeom>
          <a:noFill/>
          <a:ln w="3175" cap="flat" cmpd="sng" algn="ctr">
            <a:solidFill>
              <a:srgbClr val="31859C"/>
            </a:solidFill>
            <a:prstDash val="solid"/>
            <a:miter lim="800000"/>
          </a:ln>
          <a:effectLst/>
        </p:spPr>
      </p:cxnSp>
      <p:sp>
        <p:nvSpPr>
          <p:cNvPr id="46" name="文本框 72"/>
          <p:cNvSpPr txBox="1"/>
          <p:nvPr/>
        </p:nvSpPr>
        <p:spPr>
          <a:xfrm>
            <a:off x="6256098" y="1367978"/>
            <a:ext cx="2681529" cy="461665"/>
          </a:xfrm>
          <a:prstGeom prst="rect">
            <a:avLst/>
          </a:prstGeom>
          <a:noFill/>
          <a:ln>
            <a:solidFill>
              <a:schemeClr val="bg1"/>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spc="50" normalizeH="0" baseline="0" noProof="0" dirty="0" smtClean="0">
                <a:ln w="11430"/>
                <a:effectLst>
                  <a:outerShdw blurRad="76200" dist="50800" dir="5400000" algn="tl" rotWithShape="0">
                    <a:srgbClr val="000000">
                      <a:alpha val="65000"/>
                    </a:srgbClr>
                  </a:outerShdw>
                </a:effectLst>
                <a:uLnTx/>
                <a:uFillTx/>
                <a:latin typeface="微软雅黑" panose="020B0503020204020204" pitchFamily="34" charset="-122"/>
                <a:ea typeface="微软雅黑" panose="020B0503020204020204" pitchFamily="34" charset="-122"/>
              </a:rPr>
              <a:t>01.</a:t>
            </a:r>
            <a:r>
              <a:rPr kumimoji="0" lang="zh-CN" altLang="en-US" sz="2400" b="1" i="0" u="none" strike="noStrike" kern="0" spc="50" normalizeH="0" baseline="0" noProof="0" dirty="0" smtClean="0">
                <a:ln w="11430"/>
                <a:effectLst>
                  <a:outerShdw blurRad="76200" dist="50800" dir="5400000" algn="tl" rotWithShape="0">
                    <a:srgbClr val="000000">
                      <a:alpha val="65000"/>
                    </a:srgbClr>
                  </a:outerShdw>
                </a:effectLst>
                <a:uLnTx/>
                <a:uFillTx/>
                <a:latin typeface="微软雅黑" panose="020B0503020204020204" pitchFamily="34" charset="-122"/>
                <a:ea typeface="微软雅黑" panose="020B0503020204020204" pitchFamily="34" charset="-122"/>
              </a:rPr>
              <a:t> 优秀发展平台</a:t>
            </a:r>
            <a:endParaRPr kumimoji="0" lang="zh-CN" altLang="en-US" sz="2400" b="1" i="0" u="none" strike="noStrike" kern="0" spc="50" normalizeH="0" baseline="0" noProof="0" dirty="0">
              <a:ln w="11430"/>
              <a:effectLst>
                <a:outerShdw blurRad="76200" dist="50800" dir="5400000" algn="tl" rotWithShape="0">
                  <a:srgbClr val="000000">
                    <a:alpha val="65000"/>
                  </a:srgbClr>
                </a:outerShdw>
              </a:effectLst>
              <a:uLnTx/>
              <a:uFillTx/>
              <a:latin typeface="微软雅黑" panose="020B0503020204020204" pitchFamily="34" charset="-122"/>
              <a:ea typeface="微软雅黑" panose="020B0503020204020204" pitchFamily="34" charset="-122"/>
            </a:endParaRPr>
          </a:p>
        </p:txBody>
      </p:sp>
      <p:sp>
        <p:nvSpPr>
          <p:cNvPr id="47" name="文本框 73"/>
          <p:cNvSpPr txBox="1"/>
          <p:nvPr/>
        </p:nvSpPr>
        <p:spPr>
          <a:xfrm>
            <a:off x="4268908" y="5230078"/>
            <a:ext cx="2653876" cy="461665"/>
          </a:xfrm>
          <a:prstGeom prst="rect">
            <a:avLst/>
          </a:prstGeom>
          <a:noFill/>
          <a:ln>
            <a:solidFill>
              <a:schemeClr val="bg1"/>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marR="0" lvl="0" indent="0" fontAlgn="auto">
              <a:lnSpc>
                <a:spcPct val="100000"/>
              </a:lnSpc>
              <a:spcBef>
                <a:spcPts val="0"/>
              </a:spcBef>
              <a:spcAft>
                <a:spcPts val="0"/>
              </a:spcAft>
              <a:buClrTx/>
              <a:buSzTx/>
              <a:buFontTx/>
              <a:buNone/>
              <a:tabLst/>
              <a:defRPr kumimoji="0" sz="2400" b="1" i="0" u="none" strike="noStrike" kern="0" spc="50" normalizeH="0" baseline="0">
                <a:ln w="11430"/>
                <a:effectLst>
                  <a:outerShdw blurRad="76200" dist="50800" dir="5400000" algn="tl" rotWithShape="0">
                    <a:srgbClr val="000000">
                      <a:alpha val="65000"/>
                    </a:srgbClr>
                  </a:outerShdw>
                </a:effectLst>
                <a:uLnTx/>
                <a:uFillTx/>
                <a:latin typeface="微软雅黑" panose="020B0503020204020204" pitchFamily="34" charset="-122"/>
                <a:ea typeface="微软雅黑" panose="020B0503020204020204" pitchFamily="34" charset="-122"/>
              </a:defRPr>
            </a:lvl1pPr>
          </a:lstStyle>
          <a:p>
            <a:r>
              <a:rPr lang="en-US" altLang="zh-CN" dirty="0"/>
              <a:t>02.</a:t>
            </a:r>
            <a:r>
              <a:rPr lang="zh-CN" altLang="en-US" dirty="0"/>
              <a:t>全面职业成长</a:t>
            </a:r>
          </a:p>
        </p:txBody>
      </p:sp>
      <p:sp>
        <p:nvSpPr>
          <p:cNvPr id="53" name="文本框 74"/>
          <p:cNvSpPr txBox="1"/>
          <p:nvPr/>
        </p:nvSpPr>
        <p:spPr>
          <a:xfrm>
            <a:off x="8937627" y="5225584"/>
            <a:ext cx="2716334" cy="461665"/>
          </a:xfrm>
          <a:prstGeom prst="rect">
            <a:avLst/>
          </a:prstGeom>
          <a:noFill/>
          <a:ln>
            <a:solidFill>
              <a:schemeClr val="bg1"/>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marR="0" lvl="0" indent="0" fontAlgn="auto">
              <a:lnSpc>
                <a:spcPct val="100000"/>
              </a:lnSpc>
              <a:spcBef>
                <a:spcPts val="0"/>
              </a:spcBef>
              <a:spcAft>
                <a:spcPts val="0"/>
              </a:spcAft>
              <a:buClrTx/>
              <a:buSzTx/>
              <a:buFontTx/>
              <a:buNone/>
              <a:tabLst/>
              <a:defRPr kumimoji="0" sz="2400" b="1" i="0" u="none" strike="noStrike" kern="0" spc="50" normalizeH="0" baseline="0">
                <a:ln w="11430"/>
                <a:effectLst>
                  <a:outerShdw blurRad="76200" dist="50800" dir="5400000" algn="tl" rotWithShape="0">
                    <a:srgbClr val="000000">
                      <a:alpha val="65000"/>
                    </a:srgbClr>
                  </a:outerShdw>
                </a:effectLst>
                <a:uLnTx/>
                <a:uFillTx/>
                <a:latin typeface="微软雅黑" panose="020B0503020204020204" pitchFamily="34" charset="-122"/>
                <a:ea typeface="微软雅黑" panose="020B0503020204020204" pitchFamily="34" charset="-122"/>
              </a:defRPr>
            </a:lvl1pPr>
          </a:lstStyle>
          <a:p>
            <a:r>
              <a:rPr lang="en-US" altLang="zh-CN" dirty="0"/>
              <a:t>03.</a:t>
            </a:r>
            <a:r>
              <a:rPr lang="zh-CN" altLang="en-US" dirty="0"/>
              <a:t> 成功人生经历</a:t>
            </a:r>
          </a:p>
        </p:txBody>
      </p:sp>
      <p:grpSp>
        <p:nvGrpSpPr>
          <p:cNvPr id="73" name="Group 3"/>
          <p:cNvGrpSpPr>
            <a:grpSpLocks/>
          </p:cNvGrpSpPr>
          <p:nvPr/>
        </p:nvGrpSpPr>
        <p:grpSpPr bwMode="auto">
          <a:xfrm>
            <a:off x="5932604" y="1842081"/>
            <a:ext cx="3952875" cy="3694113"/>
            <a:chOff x="1655" y="1647"/>
            <a:chExt cx="2490" cy="2327"/>
          </a:xfrm>
        </p:grpSpPr>
        <p:sp>
          <p:nvSpPr>
            <p:cNvPr id="74" name="Freeform 4"/>
            <p:cNvSpPr>
              <a:spLocks/>
            </p:cNvSpPr>
            <p:nvPr/>
          </p:nvSpPr>
          <p:spPr bwMode="gray">
            <a:xfrm>
              <a:off x="1660" y="2336"/>
              <a:ext cx="912" cy="1231"/>
            </a:xfrm>
            <a:custGeom>
              <a:avLst/>
              <a:gdLst/>
              <a:ahLst/>
              <a:cxnLst>
                <a:cxn ang="0">
                  <a:pos x="1233" y="343"/>
                </a:cxn>
                <a:cxn ang="0">
                  <a:pos x="413" y="1764"/>
                </a:cxn>
                <a:cxn ang="0">
                  <a:pos x="0" y="1226"/>
                </a:cxn>
                <a:cxn ang="0">
                  <a:pos x="6" y="1098"/>
                </a:cxn>
                <a:cxn ang="0">
                  <a:pos x="638" y="0"/>
                </a:cxn>
                <a:cxn ang="0">
                  <a:pos x="1233" y="343"/>
                </a:cxn>
                <a:cxn ang="0">
                  <a:pos x="1233" y="343"/>
                </a:cxn>
              </a:cxnLst>
              <a:rect l="0" t="0" r="r" b="b"/>
              <a:pathLst>
                <a:path w="1233" h="1764">
                  <a:moveTo>
                    <a:pt x="1233" y="343"/>
                  </a:moveTo>
                  <a:lnTo>
                    <a:pt x="413" y="1764"/>
                  </a:lnTo>
                  <a:lnTo>
                    <a:pt x="0" y="1226"/>
                  </a:lnTo>
                  <a:lnTo>
                    <a:pt x="6" y="1098"/>
                  </a:lnTo>
                  <a:lnTo>
                    <a:pt x="638" y="0"/>
                  </a:lnTo>
                  <a:lnTo>
                    <a:pt x="1233" y="343"/>
                  </a:lnTo>
                  <a:lnTo>
                    <a:pt x="1233" y="343"/>
                  </a:lnTo>
                  <a:close/>
                </a:path>
              </a:pathLst>
            </a:custGeom>
            <a:gradFill rotWithShape="1">
              <a:gsLst>
                <a:gs pos="0">
                  <a:srgbClr val="009999"/>
                </a:gs>
                <a:gs pos="100000">
                  <a:srgbClr val="009999">
                    <a:gamma/>
                    <a:shade val="46275"/>
                    <a:invGamma/>
                  </a:srgbClr>
                </a:gs>
              </a:gsLst>
              <a:lin ang="54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 name="Freeform 5"/>
            <p:cNvSpPr>
              <a:spLocks/>
            </p:cNvSpPr>
            <p:nvPr/>
          </p:nvSpPr>
          <p:spPr bwMode="gray">
            <a:xfrm rot="7200000">
              <a:off x="2726" y="1656"/>
              <a:ext cx="860" cy="1305"/>
            </a:xfrm>
            <a:custGeom>
              <a:avLst/>
              <a:gdLst/>
              <a:ahLst/>
              <a:cxnLst>
                <a:cxn ang="0">
                  <a:pos x="1233" y="343"/>
                </a:cxn>
                <a:cxn ang="0">
                  <a:pos x="413" y="1764"/>
                </a:cxn>
                <a:cxn ang="0">
                  <a:pos x="0" y="1226"/>
                </a:cxn>
                <a:cxn ang="0">
                  <a:pos x="6" y="1098"/>
                </a:cxn>
                <a:cxn ang="0">
                  <a:pos x="638" y="0"/>
                </a:cxn>
                <a:cxn ang="0">
                  <a:pos x="1233" y="343"/>
                </a:cxn>
                <a:cxn ang="0">
                  <a:pos x="1233" y="343"/>
                </a:cxn>
              </a:cxnLst>
              <a:rect l="0" t="0" r="r" b="b"/>
              <a:pathLst>
                <a:path w="1233" h="1764">
                  <a:moveTo>
                    <a:pt x="1233" y="343"/>
                  </a:moveTo>
                  <a:lnTo>
                    <a:pt x="413" y="1764"/>
                  </a:lnTo>
                  <a:lnTo>
                    <a:pt x="0" y="1226"/>
                  </a:lnTo>
                  <a:lnTo>
                    <a:pt x="6" y="1098"/>
                  </a:lnTo>
                  <a:lnTo>
                    <a:pt x="638" y="0"/>
                  </a:lnTo>
                  <a:lnTo>
                    <a:pt x="1233" y="343"/>
                  </a:lnTo>
                  <a:lnTo>
                    <a:pt x="1233" y="343"/>
                  </a:lnTo>
                  <a:close/>
                </a:path>
              </a:pathLst>
            </a:custGeom>
            <a:gradFill rotWithShape="1">
              <a:gsLst>
                <a:gs pos="0">
                  <a:srgbClr val="BBE0E3"/>
                </a:gs>
                <a:gs pos="100000">
                  <a:srgbClr val="BBE0E3">
                    <a:gamma/>
                    <a:shade val="46275"/>
                    <a:invGamma/>
                  </a:srgbClr>
                </a:gs>
              </a:gsLst>
              <a:lin ang="54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6" name="Group 6"/>
            <p:cNvGrpSpPr>
              <a:grpSpLocks/>
            </p:cNvGrpSpPr>
            <p:nvPr/>
          </p:nvGrpSpPr>
          <p:grpSpPr bwMode="auto">
            <a:xfrm>
              <a:off x="1712" y="1647"/>
              <a:ext cx="1480" cy="1302"/>
              <a:chOff x="1712" y="1389"/>
              <a:chExt cx="1480" cy="1302"/>
            </a:xfrm>
          </p:grpSpPr>
          <p:sp>
            <p:nvSpPr>
              <p:cNvPr id="88" name="AutoShape 7"/>
              <p:cNvSpPr>
                <a:spLocks noChangeArrowheads="1"/>
              </p:cNvSpPr>
              <p:nvPr/>
            </p:nvSpPr>
            <p:spPr bwMode="gray">
              <a:xfrm rot="-9000000">
                <a:off x="1712" y="2311"/>
                <a:ext cx="908" cy="380"/>
              </a:xfrm>
              <a:prstGeom prst="triangle">
                <a:avLst>
                  <a:gd name="adj" fmla="val 50000"/>
                </a:avLst>
              </a:prstGeom>
              <a:solidFill>
                <a:srgbClr val="BBE0E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smtClean="0">
                  <a:ln>
                    <a:noFill/>
                  </a:ln>
                  <a:solidFill>
                    <a:sysClr val="windowText" lastClr="000000"/>
                  </a:solidFill>
                  <a:effectLst/>
                  <a:uLnTx/>
                  <a:uFillTx/>
                </a:endParaRPr>
              </a:p>
            </p:txBody>
          </p:sp>
          <p:sp>
            <p:nvSpPr>
              <p:cNvPr id="89" name="Freeform 8"/>
              <p:cNvSpPr>
                <a:spLocks/>
              </p:cNvSpPr>
              <p:nvPr/>
            </p:nvSpPr>
            <p:spPr bwMode="gray">
              <a:xfrm rot="7200000">
                <a:off x="1961" y="1810"/>
                <a:ext cx="948" cy="508"/>
              </a:xfrm>
              <a:custGeom>
                <a:avLst/>
                <a:gdLst>
                  <a:gd name="T0" fmla="*/ 15763 w 750"/>
                  <a:gd name="T1" fmla="*/ 0 h 378"/>
                  <a:gd name="T2" fmla="*/ 0 w 750"/>
                  <a:gd name="T3" fmla="*/ 0 h 378"/>
                  <a:gd name="T4" fmla="*/ 51 w 750"/>
                  <a:gd name="T5" fmla="*/ 9066 h 378"/>
                  <a:gd name="T6" fmla="*/ 588 w 750"/>
                  <a:gd name="T7" fmla="*/ 17642 h 378"/>
                  <a:gd name="T8" fmla="*/ 15763 w 750"/>
                  <a:gd name="T9" fmla="*/ 17642 h 378"/>
                  <a:gd name="T10" fmla="*/ 15763 w 750"/>
                  <a:gd name="T11" fmla="*/ 0 h 378"/>
                  <a:gd name="T12" fmla="*/ 15763 w 750"/>
                  <a:gd name="T13" fmla="*/ 0 h 378"/>
                  <a:gd name="T14" fmla="*/ 0 60000 65536"/>
                  <a:gd name="T15" fmla="*/ 0 60000 65536"/>
                  <a:gd name="T16" fmla="*/ 0 60000 65536"/>
                  <a:gd name="T17" fmla="*/ 0 60000 65536"/>
                  <a:gd name="T18" fmla="*/ 0 60000 65536"/>
                  <a:gd name="T19" fmla="*/ 0 60000 65536"/>
                  <a:gd name="T20" fmla="*/ 0 60000 65536"/>
                  <a:gd name="T21" fmla="*/ 0 w 750"/>
                  <a:gd name="T22" fmla="*/ 0 h 378"/>
                  <a:gd name="T23" fmla="*/ 750 w 750"/>
                  <a:gd name="T24" fmla="*/ 378 h 3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378">
                    <a:moveTo>
                      <a:pt x="750" y="0"/>
                    </a:moveTo>
                    <a:lnTo>
                      <a:pt x="0" y="0"/>
                    </a:lnTo>
                    <a:lnTo>
                      <a:pt x="2" y="194"/>
                    </a:lnTo>
                    <a:lnTo>
                      <a:pt x="28" y="378"/>
                    </a:lnTo>
                    <a:lnTo>
                      <a:pt x="750" y="378"/>
                    </a:lnTo>
                    <a:lnTo>
                      <a:pt x="750" y="0"/>
                    </a:lnTo>
                    <a:close/>
                  </a:path>
                </a:pathLst>
              </a:custGeom>
              <a:solidFill>
                <a:srgbClr val="BBE0E3"/>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90" name="Freeform 9"/>
              <p:cNvSpPr>
                <a:spLocks/>
              </p:cNvSpPr>
              <p:nvPr/>
            </p:nvSpPr>
            <p:spPr bwMode="gray">
              <a:xfrm rot="7200000">
                <a:off x="2637" y="1226"/>
                <a:ext cx="392" cy="718"/>
              </a:xfrm>
              <a:custGeom>
                <a:avLst/>
                <a:gdLst>
                  <a:gd name="T0" fmla="*/ 24 w 495"/>
                  <a:gd name="T1" fmla="*/ 5 h 971"/>
                  <a:gd name="T2" fmla="*/ 24 w 495"/>
                  <a:gd name="T3" fmla="*/ 19 h 971"/>
                  <a:gd name="T4" fmla="*/ 22 w 495"/>
                  <a:gd name="T5" fmla="*/ 19 h 971"/>
                  <a:gd name="T6" fmla="*/ 21 w 495"/>
                  <a:gd name="T7" fmla="*/ 19 h 971"/>
                  <a:gd name="T8" fmla="*/ 20 w 495"/>
                  <a:gd name="T9" fmla="*/ 18 h 971"/>
                  <a:gd name="T10" fmla="*/ 18 w 495"/>
                  <a:gd name="T11" fmla="*/ 18 h 971"/>
                  <a:gd name="T12" fmla="*/ 16 w 495"/>
                  <a:gd name="T13" fmla="*/ 17 h 971"/>
                  <a:gd name="T14" fmla="*/ 14 w 495"/>
                  <a:gd name="T15" fmla="*/ 16 h 971"/>
                  <a:gd name="T16" fmla="*/ 13 w 495"/>
                  <a:gd name="T17" fmla="*/ 15 h 971"/>
                  <a:gd name="T18" fmla="*/ 10 w 495"/>
                  <a:gd name="T19" fmla="*/ 13 h 971"/>
                  <a:gd name="T20" fmla="*/ 9 w 495"/>
                  <a:gd name="T21" fmla="*/ 11 h 971"/>
                  <a:gd name="T22" fmla="*/ 6 w 495"/>
                  <a:gd name="T23" fmla="*/ 9 h 971"/>
                  <a:gd name="T24" fmla="*/ 5 w 495"/>
                  <a:gd name="T25" fmla="*/ 7 h 971"/>
                  <a:gd name="T26" fmla="*/ 2 w 495"/>
                  <a:gd name="T27" fmla="*/ 4 h 971"/>
                  <a:gd name="T28" fmla="*/ 2 w 495"/>
                  <a:gd name="T29" fmla="*/ 3 h 971"/>
                  <a:gd name="T30" fmla="*/ 0 w 495"/>
                  <a:gd name="T31" fmla="*/ 1 h 971"/>
                  <a:gd name="T32" fmla="*/ 2 w 495"/>
                  <a:gd name="T33" fmla="*/ 0 h 971"/>
                  <a:gd name="T34" fmla="*/ 2 w 495"/>
                  <a:gd name="T35" fmla="*/ 1 h 971"/>
                  <a:gd name="T36" fmla="*/ 2 w 495"/>
                  <a:gd name="T37" fmla="*/ 1 h 971"/>
                  <a:gd name="T38" fmla="*/ 2 w 495"/>
                  <a:gd name="T39" fmla="*/ 2 h 971"/>
                  <a:gd name="T40" fmla="*/ 2 w 495"/>
                  <a:gd name="T41" fmla="*/ 3 h 971"/>
                  <a:gd name="T42" fmla="*/ 2 w 495"/>
                  <a:gd name="T43" fmla="*/ 3 h 971"/>
                  <a:gd name="T44" fmla="*/ 2 w 495"/>
                  <a:gd name="T45" fmla="*/ 4 h 971"/>
                  <a:gd name="T46" fmla="*/ 4 w 495"/>
                  <a:gd name="T47" fmla="*/ 5 h 971"/>
                  <a:gd name="T48" fmla="*/ 6 w 495"/>
                  <a:gd name="T49" fmla="*/ 5 h 971"/>
                  <a:gd name="T50" fmla="*/ 8 w 495"/>
                  <a:gd name="T51" fmla="*/ 5 h 971"/>
                  <a:gd name="T52" fmla="*/ 12 w 495"/>
                  <a:gd name="T53" fmla="*/ 5 h 971"/>
                  <a:gd name="T54" fmla="*/ 24 w 495"/>
                  <a:gd name="T55" fmla="*/ 5 h 97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5"/>
                  <a:gd name="T85" fmla="*/ 0 h 971"/>
                  <a:gd name="T86" fmla="*/ 495 w 495"/>
                  <a:gd name="T87" fmla="*/ 971 h 97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5" h="971">
                    <a:moveTo>
                      <a:pt x="495" y="285"/>
                    </a:moveTo>
                    <a:lnTo>
                      <a:pt x="495" y="971"/>
                    </a:lnTo>
                    <a:lnTo>
                      <a:pt x="462" y="964"/>
                    </a:lnTo>
                    <a:lnTo>
                      <a:pt x="430" y="953"/>
                    </a:lnTo>
                    <a:lnTo>
                      <a:pt x="401" y="931"/>
                    </a:lnTo>
                    <a:lnTo>
                      <a:pt x="372" y="898"/>
                    </a:lnTo>
                    <a:lnTo>
                      <a:pt x="339" y="855"/>
                    </a:lnTo>
                    <a:lnTo>
                      <a:pt x="306" y="801"/>
                    </a:lnTo>
                    <a:lnTo>
                      <a:pt x="270" y="732"/>
                    </a:lnTo>
                    <a:lnTo>
                      <a:pt x="227" y="648"/>
                    </a:lnTo>
                    <a:lnTo>
                      <a:pt x="183" y="554"/>
                    </a:lnTo>
                    <a:lnTo>
                      <a:pt x="129" y="438"/>
                    </a:lnTo>
                    <a:lnTo>
                      <a:pt x="96" y="369"/>
                    </a:lnTo>
                    <a:lnTo>
                      <a:pt x="29" y="211"/>
                    </a:lnTo>
                    <a:lnTo>
                      <a:pt x="2" y="127"/>
                    </a:lnTo>
                    <a:lnTo>
                      <a:pt x="0" y="60"/>
                    </a:lnTo>
                    <a:lnTo>
                      <a:pt x="15" y="0"/>
                    </a:lnTo>
                    <a:lnTo>
                      <a:pt x="15" y="43"/>
                    </a:lnTo>
                    <a:lnTo>
                      <a:pt x="15" y="72"/>
                    </a:lnTo>
                    <a:lnTo>
                      <a:pt x="15" y="99"/>
                    </a:lnTo>
                    <a:lnTo>
                      <a:pt x="18" y="126"/>
                    </a:lnTo>
                    <a:lnTo>
                      <a:pt x="29" y="162"/>
                    </a:lnTo>
                    <a:lnTo>
                      <a:pt x="53" y="198"/>
                    </a:lnTo>
                    <a:lnTo>
                      <a:pt x="85" y="231"/>
                    </a:lnTo>
                    <a:lnTo>
                      <a:pt x="125" y="260"/>
                    </a:lnTo>
                    <a:lnTo>
                      <a:pt x="180" y="278"/>
                    </a:lnTo>
                    <a:lnTo>
                      <a:pt x="245" y="282"/>
                    </a:lnTo>
                    <a:lnTo>
                      <a:pt x="495" y="285"/>
                    </a:lnTo>
                    <a:close/>
                  </a:path>
                </a:pathLst>
              </a:custGeom>
              <a:solidFill>
                <a:srgbClr val="BBE0E3"/>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sp>
          <p:nvSpPr>
            <p:cNvPr id="78" name="Freeform 10"/>
            <p:cNvSpPr>
              <a:spLocks/>
            </p:cNvSpPr>
            <p:nvPr/>
          </p:nvSpPr>
          <p:spPr bwMode="gray">
            <a:xfrm rot="14400000">
              <a:off x="2798" y="2823"/>
              <a:ext cx="860" cy="1305"/>
            </a:xfrm>
            <a:custGeom>
              <a:avLst/>
              <a:gdLst/>
              <a:ahLst/>
              <a:cxnLst>
                <a:cxn ang="0">
                  <a:pos x="1233" y="343"/>
                </a:cxn>
                <a:cxn ang="0">
                  <a:pos x="413" y="1764"/>
                </a:cxn>
                <a:cxn ang="0">
                  <a:pos x="0" y="1226"/>
                </a:cxn>
                <a:cxn ang="0">
                  <a:pos x="6" y="1098"/>
                </a:cxn>
                <a:cxn ang="0">
                  <a:pos x="638" y="0"/>
                </a:cxn>
                <a:cxn ang="0">
                  <a:pos x="1233" y="343"/>
                </a:cxn>
                <a:cxn ang="0">
                  <a:pos x="1233" y="343"/>
                </a:cxn>
              </a:cxnLst>
              <a:rect l="0" t="0" r="r" b="b"/>
              <a:pathLst>
                <a:path w="1233" h="1764">
                  <a:moveTo>
                    <a:pt x="1233" y="343"/>
                  </a:moveTo>
                  <a:lnTo>
                    <a:pt x="413" y="1764"/>
                  </a:lnTo>
                  <a:lnTo>
                    <a:pt x="0" y="1226"/>
                  </a:lnTo>
                  <a:lnTo>
                    <a:pt x="6" y="1098"/>
                  </a:lnTo>
                  <a:lnTo>
                    <a:pt x="638" y="0"/>
                  </a:lnTo>
                  <a:lnTo>
                    <a:pt x="1233" y="343"/>
                  </a:lnTo>
                  <a:lnTo>
                    <a:pt x="1233" y="343"/>
                  </a:lnTo>
                  <a:close/>
                </a:path>
              </a:pathLst>
            </a:custGeom>
            <a:gradFill rotWithShape="1">
              <a:gsLst>
                <a:gs pos="0">
                  <a:srgbClr val="99CC00"/>
                </a:gs>
                <a:gs pos="100000">
                  <a:srgbClr val="99CC00">
                    <a:gamma/>
                    <a:shade val="46275"/>
                    <a:invGamma/>
                  </a:srgbClr>
                </a:gs>
              </a:gsLst>
              <a:lin ang="54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9" name="Group 11"/>
            <p:cNvGrpSpPr>
              <a:grpSpLocks/>
            </p:cNvGrpSpPr>
            <p:nvPr/>
          </p:nvGrpSpPr>
          <p:grpSpPr bwMode="auto">
            <a:xfrm>
              <a:off x="2849" y="2249"/>
              <a:ext cx="1296" cy="1381"/>
              <a:chOff x="2854" y="1996"/>
              <a:chExt cx="1296" cy="1381"/>
            </a:xfrm>
          </p:grpSpPr>
          <p:sp>
            <p:nvSpPr>
              <p:cNvPr id="85" name="AutoShape 12"/>
              <p:cNvSpPr>
                <a:spLocks noChangeArrowheads="1"/>
              </p:cNvSpPr>
              <p:nvPr/>
            </p:nvSpPr>
            <p:spPr bwMode="gray">
              <a:xfrm rot="-1800000">
                <a:off x="2854" y="1996"/>
                <a:ext cx="906" cy="380"/>
              </a:xfrm>
              <a:prstGeom prst="triangle">
                <a:avLst>
                  <a:gd name="adj" fmla="val 50000"/>
                </a:avLst>
              </a:prstGeom>
              <a:solidFill>
                <a:srgbClr val="99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smtClean="0">
                  <a:ln>
                    <a:noFill/>
                  </a:ln>
                  <a:solidFill>
                    <a:sysClr val="windowText" lastClr="000000"/>
                  </a:solidFill>
                  <a:effectLst/>
                  <a:uLnTx/>
                  <a:uFillTx/>
                </a:endParaRPr>
              </a:p>
            </p:txBody>
          </p:sp>
          <p:sp>
            <p:nvSpPr>
              <p:cNvPr id="86" name="Freeform 13"/>
              <p:cNvSpPr>
                <a:spLocks/>
              </p:cNvSpPr>
              <p:nvPr/>
            </p:nvSpPr>
            <p:spPr bwMode="gray">
              <a:xfrm rot="-7200000">
                <a:off x="3102" y="2371"/>
                <a:ext cx="948" cy="507"/>
              </a:xfrm>
              <a:custGeom>
                <a:avLst/>
                <a:gdLst>
                  <a:gd name="T0" fmla="*/ 15763 w 750"/>
                  <a:gd name="T1" fmla="*/ 0 h 378"/>
                  <a:gd name="T2" fmla="*/ 0 w 750"/>
                  <a:gd name="T3" fmla="*/ 0 h 378"/>
                  <a:gd name="T4" fmla="*/ 51 w 750"/>
                  <a:gd name="T5" fmla="*/ 8818 h 378"/>
                  <a:gd name="T6" fmla="*/ 588 w 750"/>
                  <a:gd name="T7" fmla="*/ 17182 h 378"/>
                  <a:gd name="T8" fmla="*/ 15763 w 750"/>
                  <a:gd name="T9" fmla="*/ 17182 h 378"/>
                  <a:gd name="T10" fmla="*/ 15763 w 750"/>
                  <a:gd name="T11" fmla="*/ 0 h 378"/>
                  <a:gd name="T12" fmla="*/ 15763 w 750"/>
                  <a:gd name="T13" fmla="*/ 0 h 378"/>
                  <a:gd name="T14" fmla="*/ 0 60000 65536"/>
                  <a:gd name="T15" fmla="*/ 0 60000 65536"/>
                  <a:gd name="T16" fmla="*/ 0 60000 65536"/>
                  <a:gd name="T17" fmla="*/ 0 60000 65536"/>
                  <a:gd name="T18" fmla="*/ 0 60000 65536"/>
                  <a:gd name="T19" fmla="*/ 0 60000 65536"/>
                  <a:gd name="T20" fmla="*/ 0 60000 65536"/>
                  <a:gd name="T21" fmla="*/ 0 w 750"/>
                  <a:gd name="T22" fmla="*/ 0 h 378"/>
                  <a:gd name="T23" fmla="*/ 750 w 750"/>
                  <a:gd name="T24" fmla="*/ 378 h 3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378">
                    <a:moveTo>
                      <a:pt x="750" y="0"/>
                    </a:moveTo>
                    <a:lnTo>
                      <a:pt x="0" y="0"/>
                    </a:lnTo>
                    <a:lnTo>
                      <a:pt x="2" y="194"/>
                    </a:lnTo>
                    <a:lnTo>
                      <a:pt x="28" y="378"/>
                    </a:lnTo>
                    <a:lnTo>
                      <a:pt x="750" y="378"/>
                    </a:lnTo>
                    <a:lnTo>
                      <a:pt x="750" y="0"/>
                    </a:lnTo>
                    <a:close/>
                  </a:path>
                </a:pathLst>
              </a:custGeom>
              <a:solidFill>
                <a:srgbClr val="99CC00"/>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87" name="Freeform 14"/>
              <p:cNvSpPr>
                <a:spLocks/>
              </p:cNvSpPr>
              <p:nvPr/>
            </p:nvSpPr>
            <p:spPr bwMode="gray">
              <a:xfrm rot="-7200000">
                <a:off x="3618" y="2845"/>
                <a:ext cx="346" cy="718"/>
              </a:xfrm>
              <a:custGeom>
                <a:avLst/>
                <a:gdLst>
                  <a:gd name="T0" fmla="*/ 5 w 495"/>
                  <a:gd name="T1" fmla="*/ 5 h 971"/>
                  <a:gd name="T2" fmla="*/ 5 w 495"/>
                  <a:gd name="T3" fmla="*/ 19 h 971"/>
                  <a:gd name="T4" fmla="*/ 4 w 495"/>
                  <a:gd name="T5" fmla="*/ 19 h 971"/>
                  <a:gd name="T6" fmla="*/ 4 w 495"/>
                  <a:gd name="T7" fmla="*/ 19 h 971"/>
                  <a:gd name="T8" fmla="*/ 4 w 495"/>
                  <a:gd name="T9" fmla="*/ 18 h 971"/>
                  <a:gd name="T10" fmla="*/ 3 w 495"/>
                  <a:gd name="T11" fmla="*/ 18 h 971"/>
                  <a:gd name="T12" fmla="*/ 3 w 495"/>
                  <a:gd name="T13" fmla="*/ 17 h 971"/>
                  <a:gd name="T14" fmla="*/ 3 w 495"/>
                  <a:gd name="T15" fmla="*/ 16 h 971"/>
                  <a:gd name="T16" fmla="*/ 2 w 495"/>
                  <a:gd name="T17" fmla="*/ 15 h 971"/>
                  <a:gd name="T18" fmla="*/ 2 w 495"/>
                  <a:gd name="T19" fmla="*/ 13 h 971"/>
                  <a:gd name="T20" fmla="*/ 1 w 495"/>
                  <a:gd name="T21" fmla="*/ 11 h 971"/>
                  <a:gd name="T22" fmla="*/ 1 w 495"/>
                  <a:gd name="T23" fmla="*/ 9 h 971"/>
                  <a:gd name="T24" fmla="*/ 1 w 495"/>
                  <a:gd name="T25" fmla="*/ 7 h 971"/>
                  <a:gd name="T26" fmla="*/ 1 w 495"/>
                  <a:gd name="T27" fmla="*/ 4 h 971"/>
                  <a:gd name="T28" fmla="*/ 1 w 495"/>
                  <a:gd name="T29" fmla="*/ 3 h 971"/>
                  <a:gd name="T30" fmla="*/ 0 w 495"/>
                  <a:gd name="T31" fmla="*/ 1 h 971"/>
                  <a:gd name="T32" fmla="*/ 1 w 495"/>
                  <a:gd name="T33" fmla="*/ 0 h 971"/>
                  <a:gd name="T34" fmla="*/ 1 w 495"/>
                  <a:gd name="T35" fmla="*/ 1 h 971"/>
                  <a:gd name="T36" fmla="*/ 1 w 495"/>
                  <a:gd name="T37" fmla="*/ 1 h 971"/>
                  <a:gd name="T38" fmla="*/ 1 w 495"/>
                  <a:gd name="T39" fmla="*/ 2 h 971"/>
                  <a:gd name="T40" fmla="*/ 1 w 495"/>
                  <a:gd name="T41" fmla="*/ 3 h 971"/>
                  <a:gd name="T42" fmla="*/ 1 w 495"/>
                  <a:gd name="T43" fmla="*/ 3 h 971"/>
                  <a:gd name="T44" fmla="*/ 1 w 495"/>
                  <a:gd name="T45" fmla="*/ 4 h 971"/>
                  <a:gd name="T46" fmla="*/ 1 w 495"/>
                  <a:gd name="T47" fmla="*/ 5 h 971"/>
                  <a:gd name="T48" fmla="*/ 1 w 495"/>
                  <a:gd name="T49" fmla="*/ 5 h 971"/>
                  <a:gd name="T50" fmla="*/ 1 w 495"/>
                  <a:gd name="T51" fmla="*/ 5 h 971"/>
                  <a:gd name="T52" fmla="*/ 2 w 495"/>
                  <a:gd name="T53" fmla="*/ 5 h 971"/>
                  <a:gd name="T54" fmla="*/ 5 w 495"/>
                  <a:gd name="T55" fmla="*/ 5 h 97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5"/>
                  <a:gd name="T85" fmla="*/ 0 h 971"/>
                  <a:gd name="T86" fmla="*/ 495 w 495"/>
                  <a:gd name="T87" fmla="*/ 971 h 97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5" h="971">
                    <a:moveTo>
                      <a:pt x="495" y="285"/>
                    </a:moveTo>
                    <a:lnTo>
                      <a:pt x="495" y="971"/>
                    </a:lnTo>
                    <a:lnTo>
                      <a:pt x="462" y="964"/>
                    </a:lnTo>
                    <a:lnTo>
                      <a:pt x="430" y="953"/>
                    </a:lnTo>
                    <a:lnTo>
                      <a:pt x="401" y="931"/>
                    </a:lnTo>
                    <a:lnTo>
                      <a:pt x="372" y="898"/>
                    </a:lnTo>
                    <a:lnTo>
                      <a:pt x="339" y="855"/>
                    </a:lnTo>
                    <a:lnTo>
                      <a:pt x="306" y="801"/>
                    </a:lnTo>
                    <a:lnTo>
                      <a:pt x="270" y="732"/>
                    </a:lnTo>
                    <a:lnTo>
                      <a:pt x="227" y="648"/>
                    </a:lnTo>
                    <a:lnTo>
                      <a:pt x="183" y="554"/>
                    </a:lnTo>
                    <a:lnTo>
                      <a:pt x="129" y="438"/>
                    </a:lnTo>
                    <a:lnTo>
                      <a:pt x="96" y="369"/>
                    </a:lnTo>
                    <a:lnTo>
                      <a:pt x="29" y="211"/>
                    </a:lnTo>
                    <a:lnTo>
                      <a:pt x="2" y="127"/>
                    </a:lnTo>
                    <a:lnTo>
                      <a:pt x="0" y="60"/>
                    </a:lnTo>
                    <a:lnTo>
                      <a:pt x="15" y="0"/>
                    </a:lnTo>
                    <a:lnTo>
                      <a:pt x="15" y="43"/>
                    </a:lnTo>
                    <a:lnTo>
                      <a:pt x="15" y="72"/>
                    </a:lnTo>
                    <a:lnTo>
                      <a:pt x="15" y="99"/>
                    </a:lnTo>
                    <a:lnTo>
                      <a:pt x="18" y="126"/>
                    </a:lnTo>
                    <a:lnTo>
                      <a:pt x="29" y="162"/>
                    </a:lnTo>
                    <a:lnTo>
                      <a:pt x="53" y="198"/>
                    </a:lnTo>
                    <a:lnTo>
                      <a:pt x="85" y="231"/>
                    </a:lnTo>
                    <a:lnTo>
                      <a:pt x="125" y="260"/>
                    </a:lnTo>
                    <a:lnTo>
                      <a:pt x="180" y="278"/>
                    </a:lnTo>
                    <a:lnTo>
                      <a:pt x="245" y="282"/>
                    </a:lnTo>
                    <a:lnTo>
                      <a:pt x="495" y="285"/>
                    </a:lnTo>
                    <a:close/>
                  </a:path>
                </a:pathLst>
              </a:custGeom>
              <a:solidFill>
                <a:srgbClr val="99CC00"/>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nvGrpSpPr>
            <p:cNvPr id="80" name="Group 15"/>
            <p:cNvGrpSpPr>
              <a:grpSpLocks/>
            </p:cNvGrpSpPr>
            <p:nvPr/>
          </p:nvGrpSpPr>
          <p:grpSpPr bwMode="auto">
            <a:xfrm>
              <a:off x="1655" y="3095"/>
              <a:ext cx="1571" cy="879"/>
              <a:chOff x="1655" y="2837"/>
              <a:chExt cx="1571" cy="879"/>
            </a:xfrm>
          </p:grpSpPr>
          <p:sp>
            <p:nvSpPr>
              <p:cNvPr id="81" name="Freeform 16"/>
              <p:cNvSpPr>
                <a:spLocks/>
              </p:cNvSpPr>
              <p:nvPr/>
            </p:nvSpPr>
            <p:spPr bwMode="gray">
              <a:xfrm>
                <a:off x="1655" y="2837"/>
                <a:ext cx="366" cy="692"/>
              </a:xfrm>
              <a:custGeom>
                <a:avLst/>
                <a:gdLst>
                  <a:gd name="T0" fmla="*/ 10 w 495"/>
                  <a:gd name="T1" fmla="*/ 4 h 971"/>
                  <a:gd name="T2" fmla="*/ 10 w 495"/>
                  <a:gd name="T3" fmla="*/ 12 h 971"/>
                  <a:gd name="T4" fmla="*/ 9 w 495"/>
                  <a:gd name="T5" fmla="*/ 12 h 971"/>
                  <a:gd name="T6" fmla="*/ 9 w 495"/>
                  <a:gd name="T7" fmla="*/ 11 h 971"/>
                  <a:gd name="T8" fmla="*/ 8 w 495"/>
                  <a:gd name="T9" fmla="*/ 11 h 971"/>
                  <a:gd name="T10" fmla="*/ 7 w 495"/>
                  <a:gd name="T11" fmla="*/ 11 h 971"/>
                  <a:gd name="T12" fmla="*/ 7 w 495"/>
                  <a:gd name="T13" fmla="*/ 11 h 971"/>
                  <a:gd name="T14" fmla="*/ 6 w 495"/>
                  <a:gd name="T15" fmla="*/ 10 h 971"/>
                  <a:gd name="T16" fmla="*/ 5 w 495"/>
                  <a:gd name="T17" fmla="*/ 9 h 971"/>
                  <a:gd name="T18" fmla="*/ 4 w 495"/>
                  <a:gd name="T19" fmla="*/ 8 h 971"/>
                  <a:gd name="T20" fmla="*/ 4 w 495"/>
                  <a:gd name="T21" fmla="*/ 7 h 971"/>
                  <a:gd name="T22" fmla="*/ 3 w 495"/>
                  <a:gd name="T23" fmla="*/ 6 h 971"/>
                  <a:gd name="T24" fmla="*/ 2 w 495"/>
                  <a:gd name="T25" fmla="*/ 4 h 971"/>
                  <a:gd name="T26" fmla="*/ 1 w 495"/>
                  <a:gd name="T27" fmla="*/ 3 h 971"/>
                  <a:gd name="T28" fmla="*/ 1 w 495"/>
                  <a:gd name="T29" fmla="*/ 1 h 971"/>
                  <a:gd name="T30" fmla="*/ 0 w 495"/>
                  <a:gd name="T31" fmla="*/ 1 h 971"/>
                  <a:gd name="T32" fmla="*/ 1 w 495"/>
                  <a:gd name="T33" fmla="*/ 0 h 971"/>
                  <a:gd name="T34" fmla="*/ 1 w 495"/>
                  <a:gd name="T35" fmla="*/ 1 h 971"/>
                  <a:gd name="T36" fmla="*/ 1 w 495"/>
                  <a:gd name="T37" fmla="*/ 1 h 971"/>
                  <a:gd name="T38" fmla="*/ 1 w 495"/>
                  <a:gd name="T39" fmla="*/ 1 h 971"/>
                  <a:gd name="T40" fmla="*/ 1 w 495"/>
                  <a:gd name="T41" fmla="*/ 1 h 971"/>
                  <a:gd name="T42" fmla="*/ 1 w 495"/>
                  <a:gd name="T43" fmla="*/ 2 h 971"/>
                  <a:gd name="T44" fmla="*/ 1 w 495"/>
                  <a:gd name="T45" fmla="*/ 3 h 971"/>
                  <a:gd name="T46" fmla="*/ 1 w 495"/>
                  <a:gd name="T47" fmla="*/ 3 h 971"/>
                  <a:gd name="T48" fmla="*/ 2 w 495"/>
                  <a:gd name="T49" fmla="*/ 3 h 971"/>
                  <a:gd name="T50" fmla="*/ 4 w 495"/>
                  <a:gd name="T51" fmla="*/ 4 h 971"/>
                  <a:gd name="T52" fmla="*/ 5 w 495"/>
                  <a:gd name="T53" fmla="*/ 4 h 971"/>
                  <a:gd name="T54" fmla="*/ 10 w 495"/>
                  <a:gd name="T55" fmla="*/ 4 h 97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5"/>
                  <a:gd name="T85" fmla="*/ 0 h 971"/>
                  <a:gd name="T86" fmla="*/ 495 w 495"/>
                  <a:gd name="T87" fmla="*/ 971 h 97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5" h="971">
                    <a:moveTo>
                      <a:pt x="495" y="285"/>
                    </a:moveTo>
                    <a:lnTo>
                      <a:pt x="495" y="971"/>
                    </a:lnTo>
                    <a:lnTo>
                      <a:pt x="462" y="964"/>
                    </a:lnTo>
                    <a:lnTo>
                      <a:pt x="430" y="953"/>
                    </a:lnTo>
                    <a:lnTo>
                      <a:pt x="401" y="931"/>
                    </a:lnTo>
                    <a:lnTo>
                      <a:pt x="372" y="898"/>
                    </a:lnTo>
                    <a:lnTo>
                      <a:pt x="339" y="855"/>
                    </a:lnTo>
                    <a:lnTo>
                      <a:pt x="306" y="801"/>
                    </a:lnTo>
                    <a:lnTo>
                      <a:pt x="270" y="732"/>
                    </a:lnTo>
                    <a:lnTo>
                      <a:pt x="227" y="648"/>
                    </a:lnTo>
                    <a:lnTo>
                      <a:pt x="183" y="554"/>
                    </a:lnTo>
                    <a:lnTo>
                      <a:pt x="129" y="438"/>
                    </a:lnTo>
                    <a:lnTo>
                      <a:pt x="96" y="369"/>
                    </a:lnTo>
                    <a:lnTo>
                      <a:pt x="29" y="211"/>
                    </a:lnTo>
                    <a:lnTo>
                      <a:pt x="2" y="127"/>
                    </a:lnTo>
                    <a:lnTo>
                      <a:pt x="0" y="60"/>
                    </a:lnTo>
                    <a:lnTo>
                      <a:pt x="15" y="0"/>
                    </a:lnTo>
                    <a:lnTo>
                      <a:pt x="15" y="43"/>
                    </a:lnTo>
                    <a:lnTo>
                      <a:pt x="15" y="72"/>
                    </a:lnTo>
                    <a:lnTo>
                      <a:pt x="15" y="99"/>
                    </a:lnTo>
                    <a:lnTo>
                      <a:pt x="18" y="126"/>
                    </a:lnTo>
                    <a:lnTo>
                      <a:pt x="29" y="162"/>
                    </a:lnTo>
                    <a:lnTo>
                      <a:pt x="53" y="198"/>
                    </a:lnTo>
                    <a:lnTo>
                      <a:pt x="85" y="231"/>
                    </a:lnTo>
                    <a:lnTo>
                      <a:pt x="125" y="260"/>
                    </a:lnTo>
                    <a:lnTo>
                      <a:pt x="180" y="278"/>
                    </a:lnTo>
                    <a:lnTo>
                      <a:pt x="245" y="282"/>
                    </a:lnTo>
                    <a:lnTo>
                      <a:pt x="495" y="285"/>
                    </a:lnTo>
                    <a:close/>
                  </a:path>
                </a:pathLst>
              </a:custGeom>
              <a:solidFill>
                <a:srgbClr val="009999"/>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82" name="AutoShape 17"/>
              <p:cNvSpPr>
                <a:spLocks noChangeArrowheads="1"/>
              </p:cNvSpPr>
              <p:nvPr/>
            </p:nvSpPr>
            <p:spPr bwMode="gray">
              <a:xfrm rot="5400000">
                <a:off x="2589" y="3078"/>
                <a:ext cx="872" cy="403"/>
              </a:xfrm>
              <a:prstGeom prst="triangle">
                <a:avLst>
                  <a:gd name="adj" fmla="val 50000"/>
                </a:avLst>
              </a:prstGeom>
              <a:solidFill>
                <a:srgbClr val="0099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smtClean="0">
                  <a:ln>
                    <a:noFill/>
                  </a:ln>
                  <a:solidFill>
                    <a:sysClr val="windowText" lastClr="000000"/>
                  </a:solidFill>
                  <a:effectLst/>
                  <a:uLnTx/>
                  <a:uFillTx/>
                </a:endParaRPr>
              </a:p>
            </p:txBody>
          </p:sp>
          <p:sp>
            <p:nvSpPr>
              <p:cNvPr id="83" name="Freeform 18"/>
              <p:cNvSpPr>
                <a:spLocks/>
              </p:cNvSpPr>
              <p:nvPr/>
            </p:nvSpPr>
            <p:spPr bwMode="gray">
              <a:xfrm>
                <a:off x="1985" y="3040"/>
                <a:ext cx="1005" cy="489"/>
              </a:xfrm>
              <a:custGeom>
                <a:avLst/>
                <a:gdLst>
                  <a:gd name="T0" fmla="*/ 33694 w 750"/>
                  <a:gd name="T1" fmla="*/ 0 h 378"/>
                  <a:gd name="T2" fmla="*/ 0 w 750"/>
                  <a:gd name="T3" fmla="*/ 0 h 378"/>
                  <a:gd name="T4" fmla="*/ 91 w 750"/>
                  <a:gd name="T5" fmla="*/ 5506 h 378"/>
                  <a:gd name="T6" fmla="*/ 1261 w 750"/>
                  <a:gd name="T7" fmla="*/ 10742 h 378"/>
                  <a:gd name="T8" fmla="*/ 33694 w 750"/>
                  <a:gd name="T9" fmla="*/ 10742 h 378"/>
                  <a:gd name="T10" fmla="*/ 33694 w 750"/>
                  <a:gd name="T11" fmla="*/ 0 h 378"/>
                  <a:gd name="T12" fmla="*/ 33694 w 750"/>
                  <a:gd name="T13" fmla="*/ 0 h 378"/>
                  <a:gd name="T14" fmla="*/ 0 60000 65536"/>
                  <a:gd name="T15" fmla="*/ 0 60000 65536"/>
                  <a:gd name="T16" fmla="*/ 0 60000 65536"/>
                  <a:gd name="T17" fmla="*/ 0 60000 65536"/>
                  <a:gd name="T18" fmla="*/ 0 60000 65536"/>
                  <a:gd name="T19" fmla="*/ 0 60000 65536"/>
                  <a:gd name="T20" fmla="*/ 0 60000 65536"/>
                  <a:gd name="T21" fmla="*/ 0 w 750"/>
                  <a:gd name="T22" fmla="*/ 0 h 378"/>
                  <a:gd name="T23" fmla="*/ 750 w 750"/>
                  <a:gd name="T24" fmla="*/ 378 h 3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378">
                    <a:moveTo>
                      <a:pt x="750" y="0"/>
                    </a:moveTo>
                    <a:lnTo>
                      <a:pt x="0" y="0"/>
                    </a:lnTo>
                    <a:lnTo>
                      <a:pt x="2" y="194"/>
                    </a:lnTo>
                    <a:lnTo>
                      <a:pt x="28" y="378"/>
                    </a:lnTo>
                    <a:lnTo>
                      <a:pt x="750" y="378"/>
                    </a:lnTo>
                    <a:lnTo>
                      <a:pt x="750" y="0"/>
                    </a:lnTo>
                    <a:close/>
                  </a:path>
                </a:pathLst>
              </a:custGeom>
              <a:solidFill>
                <a:srgbClr val="009999"/>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spTree>
    <p:extLst>
      <p:ext uri="{BB962C8B-B14F-4D97-AF65-F5344CB8AC3E}">
        <p14:creationId xmlns:p14="http://schemas.microsoft.com/office/powerpoint/2010/main" val="6569567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图片 129" descr="QQ截图20160831154924.jpg"/>
          <p:cNvPicPr>
            <a:picLocks noChangeAspect="1"/>
          </p:cNvPicPr>
          <p:nvPr/>
        </p:nvPicPr>
        <p:blipFill>
          <a:blip r:embed="rId2"/>
          <a:stretch>
            <a:fillRect/>
          </a:stretch>
        </p:blipFill>
        <p:spPr>
          <a:xfrm>
            <a:off x="16780" y="10886"/>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20</a:t>
            </a:fld>
            <a:endParaRPr lang="zh-CN" altLang="en-US">
              <a:solidFill>
                <a:prstClr val="black">
                  <a:tint val="75000"/>
                </a:prstClr>
              </a:solidFill>
            </a:endParaRPr>
          </a:p>
        </p:txBody>
      </p:sp>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1" name="TextBox 16"/>
          <p:cNvSpPr txBox="1">
            <a:spLocks noChangeArrowheads="1"/>
          </p:cNvSpPr>
          <p:nvPr/>
        </p:nvSpPr>
        <p:spPr bwMode="auto">
          <a:xfrm>
            <a:off x="675822" y="1580242"/>
            <a:ext cx="56225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nSpc>
                <a:spcPct val="150000"/>
              </a:lnSpc>
              <a:spcBef>
                <a:spcPct val="0"/>
              </a:spcBef>
              <a:buNone/>
            </a:pPr>
            <a:r>
              <a:rPr lang="zh-CN" altLang="en-US" sz="2000" b="1" dirty="0" smtClean="0">
                <a:solidFill>
                  <a:srgbClr val="1A2E53"/>
                </a:solidFill>
                <a:latin typeface="微软雅黑" panose="020B0503020204020204" pitchFamily="34" charset="-122"/>
                <a:ea typeface="微软雅黑" panose="020B0503020204020204" pitchFamily="34" charset="-122"/>
              </a:rPr>
              <a:t>获得领</a:t>
            </a:r>
            <a:r>
              <a:rPr lang="zh-CN" altLang="en-US" sz="2000" b="1" dirty="0">
                <a:solidFill>
                  <a:srgbClr val="1A2E53"/>
                </a:solidFill>
                <a:latin typeface="微软雅黑" panose="020B0503020204020204" pitchFamily="34" charset="-122"/>
                <a:ea typeface="微软雅黑" panose="020B0503020204020204" pitchFamily="34" charset="-122"/>
              </a:rPr>
              <a:t>导</a:t>
            </a:r>
            <a:r>
              <a:rPr lang="zh-CN" altLang="en-US" sz="2000" b="1" dirty="0" smtClean="0">
                <a:solidFill>
                  <a:srgbClr val="1A2E53"/>
                </a:solidFill>
                <a:latin typeface="微软雅黑" panose="020B0503020204020204" pitchFamily="34" charset="-122"/>
                <a:ea typeface="微软雅黑" panose="020B0503020204020204" pitchFamily="34" charset="-122"/>
              </a:rPr>
              <a:t>人接见和国家荣誉</a:t>
            </a:r>
            <a:r>
              <a:rPr lang="en-US" altLang="zh-CN" sz="2000" b="1" dirty="0" smtClean="0">
                <a:solidFill>
                  <a:srgbClr val="1A2E53"/>
                </a:solidFill>
                <a:latin typeface="微软雅黑" panose="020B0503020204020204" pitchFamily="34" charset="-122"/>
                <a:ea typeface="微软雅黑" panose="020B0503020204020204" pitchFamily="34" charset="-122"/>
              </a:rPr>
              <a:t>&gt;&gt;&gt;</a:t>
            </a:r>
            <a:endParaRPr lang="en-US" altLang="zh-CN" sz="2000" b="1" dirty="0">
              <a:solidFill>
                <a:srgbClr val="1A2E53"/>
              </a:solidFill>
              <a:latin typeface="微软雅黑" panose="020B0503020204020204" pitchFamily="34" charset="-122"/>
              <a:ea typeface="微软雅黑" panose="020B0503020204020204" pitchFamily="34" charset="-122"/>
            </a:endParaRPr>
          </a:p>
        </p:txBody>
      </p:sp>
      <p:sp>
        <p:nvSpPr>
          <p:cNvPr id="2" name="矩形 1"/>
          <p:cNvSpPr/>
          <p:nvPr/>
        </p:nvSpPr>
        <p:spPr>
          <a:xfrm>
            <a:off x="686708" y="2220804"/>
            <a:ext cx="5529036" cy="1156855"/>
          </a:xfrm>
          <a:prstGeom prst="rect">
            <a:avLst/>
          </a:prstGeom>
        </p:spPr>
        <p:txBody>
          <a:bodyPr wrap="square">
            <a:spAutoFit/>
          </a:bodyPr>
          <a:lstStyle/>
          <a:p>
            <a:pPr lvl="0">
              <a:lnSpc>
                <a:spcPct val="150000"/>
              </a:lnSpc>
              <a:spcBef>
                <a:spcPct val="0"/>
              </a:spcBef>
            </a:pPr>
            <a:r>
              <a:rPr lang="zh-CN" altLang="en-US" sz="1600" b="1" dirty="0">
                <a:solidFill>
                  <a:srgbClr val="1A2E53"/>
                </a:solidFill>
                <a:latin typeface="微软雅黑" panose="020B0503020204020204" pitchFamily="34" charset="-122"/>
                <a:ea typeface="微软雅黑" panose="020B0503020204020204" pitchFamily="34" charset="-122"/>
              </a:rPr>
              <a:t>在这</a:t>
            </a:r>
            <a:r>
              <a:rPr lang="zh-CN" altLang="en-US" sz="1600" b="1" dirty="0" smtClean="0">
                <a:solidFill>
                  <a:srgbClr val="1A2E53"/>
                </a:solidFill>
                <a:latin typeface="微软雅黑" panose="020B0503020204020204" pitchFamily="34" charset="-122"/>
                <a:ea typeface="微软雅黑" panose="020B0503020204020204" pitchFamily="34" charset="-122"/>
              </a:rPr>
              <a:t>里，你的贡献与祖国的国防建设紧密联系在一起，你所获得不仅仅是一家企业的物质奖励和晋升，更有国家的认可和荣誉。</a:t>
            </a:r>
            <a:endParaRPr lang="en-US" altLang="zh-CN" sz="1600" b="1" dirty="0">
              <a:solidFill>
                <a:srgbClr val="1A2E53"/>
              </a:solidFill>
              <a:latin typeface="微软雅黑" panose="020B0503020204020204" pitchFamily="34" charset="-122"/>
              <a:ea typeface="微软雅黑" panose="020B0503020204020204" pitchFamily="34" charset="-122"/>
            </a:endParaRPr>
          </a:p>
        </p:txBody>
      </p:sp>
      <p:pic>
        <p:nvPicPr>
          <p:cNvPr id="4098" name="Picture 2" descr="F:\7、特别报道（p29-44）\（1）胡明春所长两次受到习近平总书记亲切接见（P29-30\合影照片.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964" y="3862885"/>
            <a:ext cx="11403858" cy="241817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3058779" y="6262691"/>
            <a:ext cx="6096000" cy="307777"/>
          </a:xfrm>
          <a:prstGeom prst="rect">
            <a:avLst/>
          </a:prstGeom>
        </p:spPr>
        <p:txBody>
          <a:bodyPr>
            <a:spAutoFit/>
          </a:bodyPr>
          <a:lstStyle/>
          <a:p>
            <a:pPr algn="ctr"/>
            <a:r>
              <a:rPr lang="zh-CN" altLang="en-US" sz="1400" b="1" dirty="0">
                <a:latin typeface="黑体" pitchFamily="49" charset="-122"/>
                <a:ea typeface="黑体" pitchFamily="49" charset="-122"/>
              </a:rPr>
              <a:t>我</a:t>
            </a:r>
            <a:r>
              <a:rPr lang="zh-CN" altLang="en-US" sz="1400" b="1" dirty="0" smtClean="0">
                <a:latin typeface="黑体" pitchFamily="49" charset="-122"/>
                <a:ea typeface="黑体" pitchFamily="49" charset="-122"/>
              </a:rPr>
              <a:t>所职工受到</a:t>
            </a:r>
            <a:r>
              <a:rPr lang="zh-CN" altLang="zh-CN" sz="1400" b="1" dirty="0" smtClean="0">
                <a:latin typeface="黑体" pitchFamily="49" charset="-122"/>
                <a:ea typeface="黑体" pitchFamily="49" charset="-122"/>
              </a:rPr>
              <a:t>习</a:t>
            </a:r>
            <a:r>
              <a:rPr lang="zh-CN" altLang="zh-CN" sz="1400" b="1" dirty="0">
                <a:latin typeface="黑体" pitchFamily="49" charset="-122"/>
                <a:ea typeface="黑体" pitchFamily="49" charset="-122"/>
              </a:rPr>
              <a:t>近平总书记等党和国家领导人亲切接见</a:t>
            </a:r>
            <a:endParaRPr lang="zh-CN" altLang="en-US" sz="1400" b="1" dirty="0">
              <a:latin typeface="黑体" pitchFamily="49" charset="-122"/>
              <a:ea typeface="黑体" pitchFamily="49" charset="-122"/>
            </a:endParaRPr>
          </a:p>
        </p:txBody>
      </p:sp>
      <p:pic>
        <p:nvPicPr>
          <p:cNvPr id="23" name="图片 22" descr="www.tuweimei.comComp_8658093_6k8HDLIFPcq7lx9bpWDfnSi5F8QWaSFW.jpg"/>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6629" y="1821954"/>
            <a:ext cx="1581591" cy="197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34"/>
          <p:cNvSpPr>
            <a:spLocks noChangeArrowheads="1"/>
          </p:cNvSpPr>
          <p:nvPr/>
        </p:nvSpPr>
        <p:spPr bwMode="auto">
          <a:xfrm>
            <a:off x="8085815" y="1100009"/>
            <a:ext cx="4008234" cy="230832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en-US" altLang="zh-CN" sz="12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 </a:t>
            </a:r>
            <a:r>
              <a:rPr lang="en-US" altLang="zh-CN"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333</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人才    </a:t>
            </a: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       全</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国劳动模范   </a:t>
            </a: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院</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士     </a:t>
            </a:r>
            <a:endParaRPr lang="en-US" altLang="zh-CN"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a:p>
            <a:pPr fontAlgn="base">
              <a:lnSpc>
                <a:spcPct val="150000"/>
              </a:lnSpc>
              <a:spcBef>
                <a:spcPct val="0"/>
              </a:spcBef>
              <a:spcAft>
                <a:spcPct val="0"/>
              </a:spcAft>
            </a:pP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政府特殊津贴   </a:t>
            </a: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  国</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防科工突出贡献    </a:t>
            </a:r>
            <a:endParaRPr lang="en-US" altLang="zh-CN"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a:p>
            <a:pPr fontAlgn="base">
              <a:lnSpc>
                <a:spcPct val="150000"/>
              </a:lnSpc>
              <a:spcBef>
                <a:spcPct val="0"/>
              </a:spcBef>
              <a:spcAft>
                <a:spcPct val="0"/>
              </a:spcAft>
            </a:pP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国</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家突出</a:t>
            </a: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贡献</a:t>
            </a:r>
            <a:r>
              <a:rPr lang="en-US" altLang="zh-CN"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     </a:t>
            </a: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百千万人才工程       </a:t>
            </a:r>
            <a:endParaRPr lang="en-US" altLang="zh-CN"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a:p>
            <a:pPr fontAlgn="base">
              <a:lnSpc>
                <a:spcPct val="150000"/>
              </a:lnSpc>
              <a:spcBef>
                <a:spcPct val="0"/>
              </a:spcBef>
              <a:spcAft>
                <a:spcPct val="0"/>
              </a:spcAft>
            </a:pP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中国青年科技奖  国</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防科工杰出人才     </a:t>
            </a:r>
            <a:endParaRPr lang="en-US" altLang="zh-CN"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a:p>
            <a:pPr fontAlgn="base">
              <a:lnSpc>
                <a:spcPct val="150000"/>
              </a:lnSpc>
              <a:spcBef>
                <a:spcPct val="0"/>
              </a:spcBef>
              <a:spcAft>
                <a:spcPct val="0"/>
              </a:spcAft>
            </a:pP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五</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一劳动奖章  </a:t>
            </a: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   全</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国优秀科技工</a:t>
            </a: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作者</a:t>
            </a:r>
            <a:endParaRPr lang="en-US" altLang="zh-CN"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a:p>
            <a:pPr fontAlgn="base">
              <a:lnSpc>
                <a:spcPct val="150000"/>
              </a:lnSpc>
              <a:spcBef>
                <a:spcPct val="0"/>
              </a:spcBef>
              <a:spcAft>
                <a:spcPct val="0"/>
              </a:spcAft>
            </a:pPr>
            <a:r>
              <a:rPr lang="en-US" altLang="zh-CN"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a:t>
            </a:r>
            <a:endParaRPr lang="en-US" altLang="zh-CN"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p:txBody>
      </p:sp>
    </p:spTree>
    <p:extLst>
      <p:ext uri="{BB962C8B-B14F-4D97-AF65-F5344CB8AC3E}">
        <p14:creationId xmlns:p14="http://schemas.microsoft.com/office/powerpoint/2010/main" val="25162153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descr="QQ截图20160831154924.jpg"/>
          <p:cNvPicPr>
            <a:picLocks noChangeAspect="1"/>
          </p:cNvPicPr>
          <p:nvPr/>
        </p:nvPicPr>
        <p:blipFill>
          <a:blip r:embed="rId2"/>
          <a:stretch>
            <a:fillRect/>
          </a:stretch>
        </p:blipFill>
        <p:spPr>
          <a:xfrm>
            <a:off x="-26658" y="10886"/>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21</a:t>
            </a:fld>
            <a:endParaRPr lang="zh-CN" altLang="en-US">
              <a:solidFill>
                <a:prstClr val="black">
                  <a:tint val="75000"/>
                </a:prstClr>
              </a:solidFill>
            </a:endParaRPr>
          </a:p>
        </p:txBody>
      </p:sp>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1" name="矩形 10"/>
          <p:cNvSpPr/>
          <p:nvPr/>
        </p:nvSpPr>
        <p:spPr>
          <a:xfrm>
            <a:off x="622314" y="2238909"/>
            <a:ext cx="5348346" cy="1200329"/>
          </a:xfrm>
          <a:prstGeom prst="rect">
            <a:avLst/>
          </a:prstGeom>
        </p:spPr>
        <p:txBody>
          <a:bodyPr wrap="square">
            <a:spAutoFit/>
          </a:bodyPr>
          <a:lstStyle/>
          <a:p>
            <a:pPr lvl="0">
              <a:lnSpc>
                <a:spcPct val="150000"/>
              </a:lnSpc>
              <a:spcBef>
                <a:spcPct val="0"/>
              </a:spcBef>
            </a:pPr>
            <a:r>
              <a:rPr lang="zh-CN" altLang="en-US" sz="1600" b="1" dirty="0" smtClean="0">
                <a:solidFill>
                  <a:srgbClr val="1A2E53"/>
                </a:solidFill>
                <a:latin typeface="微软雅黑" panose="020B0503020204020204" pitchFamily="34" charset="-122"/>
                <a:ea typeface="微软雅黑" panose="020B0503020204020204" pitchFamily="34" charset="-122"/>
              </a:rPr>
              <a:t>祖国和人民不会忘记对国家作出贡献的人们，加入十四所，用青春、热血和激情创造一个又一个另国人为之瞩目的成就，在共和国发展史上留下并将继续书写浓墨重彩的印迹。</a:t>
            </a:r>
            <a:endParaRPr lang="en-US" altLang="zh-CN" sz="1600" b="1" dirty="0">
              <a:solidFill>
                <a:srgbClr val="1A2E53"/>
              </a:solidFill>
              <a:latin typeface="微软雅黑" panose="020B0503020204020204" pitchFamily="34" charset="-122"/>
              <a:ea typeface="微软雅黑" panose="020B0503020204020204" pitchFamily="34" charset="-122"/>
            </a:endParaRPr>
          </a:p>
        </p:txBody>
      </p:sp>
      <p:sp>
        <p:nvSpPr>
          <p:cNvPr id="77" name="矩形 76"/>
          <p:cNvSpPr/>
          <p:nvPr/>
        </p:nvSpPr>
        <p:spPr>
          <a:xfrm>
            <a:off x="7983946" y="2457625"/>
            <a:ext cx="2752320" cy="738664"/>
          </a:xfrm>
          <a:prstGeom prst="rect">
            <a:avLst/>
          </a:prstGeom>
        </p:spPr>
        <p:txBody>
          <a:bodyPr wrap="square">
            <a:spAutoFit/>
          </a:bodyPr>
          <a:lstStyle/>
          <a:p>
            <a:pPr lvl="0">
              <a:lnSpc>
                <a:spcPct val="150000"/>
              </a:lnSpc>
              <a:spcBef>
                <a:spcPct val="0"/>
              </a:spcBef>
              <a:buFont typeface="Wingdings" panose="05000000000000000000" pitchFamily="2" charset="2"/>
              <a:buChar char="Ø"/>
            </a:pPr>
            <a:r>
              <a:rPr lang="zh-CN" altLang="en-US" sz="1400" b="1" dirty="0">
                <a:solidFill>
                  <a:srgbClr val="1A2E53"/>
                </a:solidFill>
                <a:latin typeface="微软雅黑" panose="020B0503020204020204" pitchFamily="34" charset="-122"/>
                <a:ea typeface="微软雅黑" panose="020B0503020204020204" pitchFamily="34" charset="-122"/>
              </a:rPr>
              <a:t>张光</a:t>
            </a:r>
            <a:r>
              <a:rPr lang="zh-CN" altLang="en-US" sz="1400" b="1" dirty="0" smtClean="0">
                <a:solidFill>
                  <a:srgbClr val="1A2E53"/>
                </a:solidFill>
                <a:latin typeface="微软雅黑" panose="020B0503020204020204" pitchFamily="34" charset="-122"/>
                <a:ea typeface="微软雅黑" panose="020B0503020204020204" pitchFamily="34" charset="-122"/>
              </a:rPr>
              <a:t>义 工程院院士 </a:t>
            </a:r>
            <a:endParaRPr lang="en-US" altLang="zh-CN" sz="1400" b="1" dirty="0" smtClean="0">
              <a:solidFill>
                <a:srgbClr val="1A2E53"/>
              </a:solidFill>
              <a:latin typeface="微软雅黑" panose="020B0503020204020204" pitchFamily="34" charset="-122"/>
              <a:ea typeface="微软雅黑" panose="020B0503020204020204" pitchFamily="34" charset="-122"/>
            </a:endParaRPr>
          </a:p>
          <a:p>
            <a:pPr lvl="0">
              <a:lnSpc>
                <a:spcPct val="150000"/>
              </a:lnSpc>
              <a:spcBef>
                <a:spcPct val="0"/>
              </a:spcBef>
            </a:pPr>
            <a:r>
              <a:rPr lang="zh-CN" altLang="en-US" sz="1400" b="1" dirty="0" smtClean="0">
                <a:solidFill>
                  <a:srgbClr val="1A2E53"/>
                </a:solidFill>
                <a:latin typeface="微软雅黑" panose="020B0503020204020204" pitchFamily="34" charset="-122"/>
                <a:ea typeface="微软雅黑" panose="020B0503020204020204" pitchFamily="34" charset="-122"/>
              </a:rPr>
              <a:t>中国相控阵雷达奠基人</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pic>
        <p:nvPicPr>
          <p:cNvPr id="80" name="Picture 13" descr="F:\待整理\桌面20150505\展厅更新\展厅材料\材料发\照片\首席照片\邢文革.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69" y="4114543"/>
            <a:ext cx="2160000" cy="14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 name="Picture 4" descr="F:\待整理\桌面20150505\展厅更新\展厅材料\2008.02.21-十四所院士及首席专家工作照片-z 15\DSC_04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1373" y="4130347"/>
            <a:ext cx="2165625" cy="14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3" name="矩形 82"/>
          <p:cNvSpPr/>
          <p:nvPr/>
        </p:nvSpPr>
        <p:spPr>
          <a:xfrm>
            <a:off x="2084917" y="5423836"/>
            <a:ext cx="1964386" cy="738664"/>
          </a:xfrm>
          <a:prstGeom prst="rect">
            <a:avLst/>
          </a:prstGeom>
        </p:spPr>
        <p:txBody>
          <a:bodyPr wrap="square">
            <a:spAutoFit/>
          </a:bodyPr>
          <a:lstStyle/>
          <a:p>
            <a:pPr lvl="0">
              <a:lnSpc>
                <a:spcPct val="150000"/>
              </a:lnSpc>
              <a:spcBef>
                <a:spcPct val="0"/>
              </a:spcBef>
              <a:buFont typeface="Wingdings" panose="05000000000000000000" pitchFamily="2" charset="2"/>
              <a:buChar char="Ø"/>
            </a:pPr>
            <a:r>
              <a:rPr lang="zh-CN" altLang="en-US" sz="1400" b="1" dirty="0">
                <a:solidFill>
                  <a:srgbClr val="1A2E53"/>
                </a:solidFill>
                <a:latin typeface="微软雅黑" panose="020B0503020204020204" pitchFamily="34" charset="-122"/>
                <a:ea typeface="微软雅黑" panose="020B0503020204020204" pitchFamily="34" charset="-122"/>
              </a:rPr>
              <a:t>金</a:t>
            </a:r>
            <a:r>
              <a:rPr lang="zh-CN" altLang="en-US" sz="1400" b="1" dirty="0" smtClean="0">
                <a:solidFill>
                  <a:srgbClr val="1A2E53"/>
                </a:solidFill>
                <a:latin typeface="微软雅黑" panose="020B0503020204020204" pitchFamily="34" charset="-122"/>
                <a:ea typeface="微软雅黑" panose="020B0503020204020204" pitchFamily="34" charset="-122"/>
              </a:rPr>
              <a:t>林  </a:t>
            </a:r>
            <a:endParaRPr lang="en-US" altLang="zh-CN" sz="1400" b="1" dirty="0" smtClean="0">
              <a:solidFill>
                <a:srgbClr val="1A2E53"/>
              </a:solidFill>
              <a:latin typeface="微软雅黑" panose="020B0503020204020204" pitchFamily="34" charset="-122"/>
              <a:ea typeface="微软雅黑" panose="020B0503020204020204" pitchFamily="34" charset="-122"/>
            </a:endParaRPr>
          </a:p>
          <a:p>
            <a:pPr lvl="0">
              <a:lnSpc>
                <a:spcPct val="150000"/>
              </a:lnSpc>
              <a:spcBef>
                <a:spcPct val="0"/>
              </a:spcBef>
            </a:pPr>
            <a:r>
              <a:rPr lang="zh-CN" altLang="en-US" sz="1400" b="1" dirty="0" smtClean="0">
                <a:solidFill>
                  <a:srgbClr val="1A2E53"/>
                </a:solidFill>
                <a:latin typeface="微软雅黑" panose="020B0503020204020204" pitchFamily="34" charset="-122"/>
                <a:ea typeface="微软雅黑" panose="020B0503020204020204" pitchFamily="34" charset="-122"/>
              </a:rPr>
              <a:t>雷达预研领军人物</a:t>
            </a:r>
            <a:endParaRPr lang="en-US" altLang="zh-CN" sz="1400" b="1" dirty="0" smtClean="0">
              <a:solidFill>
                <a:srgbClr val="1A2E53"/>
              </a:solidFill>
              <a:latin typeface="微软雅黑" panose="020B0503020204020204" pitchFamily="34" charset="-122"/>
              <a:ea typeface="微软雅黑" panose="020B0503020204020204" pitchFamily="34" charset="-122"/>
            </a:endParaRPr>
          </a:p>
        </p:txBody>
      </p:sp>
      <p:pic>
        <p:nvPicPr>
          <p:cNvPr id="84" name="Picture 14" descr="F:\待整理\桌面20150505\展厅更新\展厅材料\材料发\照片\首席照片\张良.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2458" y="4152934"/>
            <a:ext cx="2160355" cy="14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5" name="矩形 84"/>
          <p:cNvSpPr/>
          <p:nvPr/>
        </p:nvSpPr>
        <p:spPr>
          <a:xfrm>
            <a:off x="4051652" y="5402576"/>
            <a:ext cx="2225909" cy="738664"/>
          </a:xfrm>
          <a:prstGeom prst="rect">
            <a:avLst/>
          </a:prstGeom>
        </p:spPr>
        <p:txBody>
          <a:bodyPr wrap="square">
            <a:spAutoFit/>
          </a:bodyPr>
          <a:lstStyle/>
          <a:p>
            <a:pPr lvl="0">
              <a:lnSpc>
                <a:spcPct val="150000"/>
              </a:lnSpc>
              <a:spcBef>
                <a:spcPct val="0"/>
              </a:spcBef>
              <a:buFont typeface="Wingdings" panose="05000000000000000000" pitchFamily="2" charset="2"/>
              <a:buChar char="Ø"/>
            </a:pPr>
            <a:r>
              <a:rPr lang="zh-CN" altLang="en-US" sz="1400" b="1" dirty="0">
                <a:solidFill>
                  <a:srgbClr val="1A2E53"/>
                </a:solidFill>
                <a:latin typeface="微软雅黑" panose="020B0503020204020204" pitchFamily="34" charset="-122"/>
                <a:ea typeface="微软雅黑" panose="020B0503020204020204" pitchFamily="34" charset="-122"/>
              </a:rPr>
              <a:t>张</a:t>
            </a:r>
            <a:r>
              <a:rPr lang="zh-CN" altLang="en-US" sz="1400" b="1" dirty="0" smtClean="0">
                <a:solidFill>
                  <a:srgbClr val="1A2E53"/>
                </a:solidFill>
                <a:latin typeface="微软雅黑" panose="020B0503020204020204" pitchFamily="34" charset="-122"/>
                <a:ea typeface="微软雅黑" panose="020B0503020204020204" pitchFamily="34" charset="-122"/>
              </a:rPr>
              <a:t>良    </a:t>
            </a:r>
            <a:endParaRPr lang="en-US" altLang="zh-CN" sz="1400" b="1" dirty="0" smtClean="0">
              <a:solidFill>
                <a:srgbClr val="1A2E53"/>
              </a:solidFill>
              <a:latin typeface="微软雅黑" panose="020B0503020204020204" pitchFamily="34" charset="-122"/>
              <a:ea typeface="微软雅黑" panose="020B0503020204020204" pitchFamily="34" charset="-122"/>
            </a:endParaRPr>
          </a:p>
          <a:p>
            <a:pPr lvl="0">
              <a:lnSpc>
                <a:spcPct val="150000"/>
              </a:lnSpc>
              <a:spcBef>
                <a:spcPct val="0"/>
              </a:spcBef>
            </a:pPr>
            <a:r>
              <a:rPr lang="zh-CN" altLang="en-US" sz="1400" b="1" dirty="0" smtClean="0">
                <a:solidFill>
                  <a:srgbClr val="1A2E53"/>
                </a:solidFill>
                <a:latin typeface="微软雅黑" panose="020B0503020204020204" pitchFamily="34" charset="-122"/>
                <a:ea typeface="微软雅黑" panose="020B0503020204020204" pitchFamily="34" charset="-122"/>
              </a:rPr>
              <a:t>机载预警雷达领军人物</a:t>
            </a:r>
            <a:endParaRPr lang="zh-CN" altLang="en-US" sz="1400" b="1" dirty="0">
              <a:solidFill>
                <a:srgbClr val="1A2E53"/>
              </a:solidFill>
              <a:latin typeface="微软雅黑" panose="020B0503020204020204" pitchFamily="34" charset="-122"/>
              <a:ea typeface="微软雅黑" panose="020B0503020204020204" pitchFamily="34" charset="-122"/>
            </a:endParaRPr>
          </a:p>
        </p:txBody>
      </p:sp>
      <p:pic>
        <p:nvPicPr>
          <p:cNvPr id="86" name="Picture 15" descr="F:\待整理\桌面20150505\展厅更新\展厅材料\材料发\照片\首席照片\林幼权.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4253" y="4161249"/>
            <a:ext cx="2165625" cy="14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7" name="矩形 86"/>
          <p:cNvSpPr/>
          <p:nvPr/>
        </p:nvSpPr>
        <p:spPr>
          <a:xfrm>
            <a:off x="5975139" y="5402576"/>
            <a:ext cx="2929376" cy="738664"/>
          </a:xfrm>
          <a:prstGeom prst="rect">
            <a:avLst/>
          </a:prstGeom>
        </p:spPr>
        <p:txBody>
          <a:bodyPr wrap="square">
            <a:spAutoFit/>
          </a:bodyPr>
          <a:lstStyle/>
          <a:p>
            <a:pPr lvl="0">
              <a:lnSpc>
                <a:spcPct val="150000"/>
              </a:lnSpc>
              <a:spcBef>
                <a:spcPct val="0"/>
              </a:spcBef>
              <a:buFont typeface="Wingdings" panose="05000000000000000000" pitchFamily="2" charset="2"/>
              <a:buChar char="Ø"/>
            </a:pPr>
            <a:r>
              <a:rPr lang="zh-CN" altLang="en-US" sz="1400" b="1" dirty="0" smtClean="0">
                <a:solidFill>
                  <a:srgbClr val="1A2E53"/>
                </a:solidFill>
                <a:latin typeface="微软雅黑" panose="020B0503020204020204" pitchFamily="34" charset="-122"/>
                <a:ea typeface="微软雅黑" panose="020B0503020204020204" pitchFamily="34" charset="-122"/>
              </a:rPr>
              <a:t>林幼权  </a:t>
            </a:r>
            <a:endParaRPr lang="en-US" altLang="zh-CN" sz="1400" b="1" dirty="0" smtClean="0">
              <a:solidFill>
                <a:srgbClr val="1A2E53"/>
              </a:solidFill>
              <a:latin typeface="微软雅黑" panose="020B0503020204020204" pitchFamily="34" charset="-122"/>
              <a:ea typeface="微软雅黑" panose="020B0503020204020204" pitchFamily="34" charset="-122"/>
            </a:endParaRPr>
          </a:p>
          <a:p>
            <a:pPr lvl="0">
              <a:lnSpc>
                <a:spcPct val="150000"/>
              </a:lnSpc>
              <a:spcBef>
                <a:spcPct val="0"/>
              </a:spcBef>
            </a:pPr>
            <a:r>
              <a:rPr lang="zh-CN" altLang="en-US" sz="1400" b="1" dirty="0" smtClean="0">
                <a:solidFill>
                  <a:srgbClr val="1A2E53"/>
                </a:solidFill>
                <a:latin typeface="微软雅黑" panose="020B0503020204020204" pitchFamily="34" charset="-122"/>
                <a:ea typeface="微软雅黑" panose="020B0503020204020204" pitchFamily="34" charset="-122"/>
              </a:rPr>
              <a:t>星载高分辨合成孔径雷达领军人物</a:t>
            </a:r>
            <a:endParaRPr lang="en-US" altLang="zh-CN" sz="1400" b="1" dirty="0" smtClean="0">
              <a:solidFill>
                <a:srgbClr val="1A2E53"/>
              </a:solidFill>
              <a:latin typeface="微软雅黑" panose="020B0503020204020204" pitchFamily="34" charset="-122"/>
              <a:ea typeface="微软雅黑" panose="020B0503020204020204" pitchFamily="34" charset="-122"/>
            </a:endParaRPr>
          </a:p>
        </p:txBody>
      </p:sp>
      <p:sp>
        <p:nvSpPr>
          <p:cNvPr id="89" name="TextBox 16"/>
          <p:cNvSpPr txBox="1">
            <a:spLocks noChangeArrowheads="1"/>
          </p:cNvSpPr>
          <p:nvPr/>
        </p:nvSpPr>
        <p:spPr bwMode="auto">
          <a:xfrm>
            <a:off x="622314" y="1655803"/>
            <a:ext cx="56225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nSpc>
                <a:spcPct val="150000"/>
              </a:lnSpc>
              <a:spcBef>
                <a:spcPct val="0"/>
              </a:spcBef>
              <a:buNone/>
            </a:pPr>
            <a:r>
              <a:rPr lang="zh-CN" altLang="en-US" sz="2000" b="1" dirty="0" smtClean="0">
                <a:solidFill>
                  <a:srgbClr val="1A2E53"/>
                </a:solidFill>
                <a:latin typeface="微软雅黑" panose="020B0503020204020204" pitchFamily="34" charset="-122"/>
                <a:ea typeface="微软雅黑" panose="020B0503020204020204" pitchFamily="34" charset="-122"/>
              </a:rPr>
              <a:t>你也能在共和国的历史上刻下成功的印迹</a:t>
            </a:r>
            <a:r>
              <a:rPr lang="en-US" altLang="zh-CN" sz="2000" b="1" dirty="0" smtClean="0">
                <a:solidFill>
                  <a:srgbClr val="1A2E53"/>
                </a:solidFill>
                <a:latin typeface="微软雅黑" panose="020B0503020204020204" pitchFamily="34" charset="-122"/>
                <a:ea typeface="微软雅黑" panose="020B0503020204020204" pitchFamily="34" charset="-122"/>
              </a:rPr>
              <a:t>&gt;&gt;&gt;</a:t>
            </a:r>
            <a:endParaRPr lang="en-US" altLang="zh-CN" sz="2000" b="1" dirty="0">
              <a:solidFill>
                <a:srgbClr val="1A2E53"/>
              </a:solidFill>
              <a:latin typeface="微软雅黑" panose="020B0503020204020204" pitchFamily="34" charset="-122"/>
              <a:ea typeface="微软雅黑" panose="020B0503020204020204" pitchFamily="34" charset="-122"/>
            </a:endParaRPr>
          </a:p>
        </p:txBody>
      </p:sp>
      <p:pic>
        <p:nvPicPr>
          <p:cNvPr id="78" name="Picture 3" descr="F:\待整理\桌面20150505\展厅更新\展厅材料\材料发\照片\三个院士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667" t="18657" r="16638" b="51289"/>
          <a:stretch/>
        </p:blipFill>
        <p:spPr bwMode="auto">
          <a:xfrm>
            <a:off x="8804315" y="3196289"/>
            <a:ext cx="2948137" cy="19352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9" name="矩形 78"/>
          <p:cNvSpPr/>
          <p:nvPr/>
        </p:nvSpPr>
        <p:spPr>
          <a:xfrm>
            <a:off x="8904845" y="5064902"/>
            <a:ext cx="2708041" cy="738664"/>
          </a:xfrm>
          <a:prstGeom prst="rect">
            <a:avLst/>
          </a:prstGeom>
        </p:spPr>
        <p:txBody>
          <a:bodyPr wrap="square">
            <a:spAutoFit/>
          </a:bodyPr>
          <a:lstStyle/>
          <a:p>
            <a:pPr lvl="0">
              <a:lnSpc>
                <a:spcPct val="150000"/>
              </a:lnSpc>
              <a:spcBef>
                <a:spcPct val="0"/>
              </a:spcBef>
              <a:buFont typeface="Wingdings" panose="05000000000000000000" pitchFamily="2" charset="2"/>
              <a:buChar char="Ø"/>
            </a:pPr>
            <a:r>
              <a:rPr lang="zh-CN" altLang="en-US" sz="1400" b="1" dirty="0" smtClean="0">
                <a:solidFill>
                  <a:srgbClr val="1A2E53"/>
                </a:solidFill>
                <a:latin typeface="微软雅黑" panose="020B0503020204020204" pitchFamily="34" charset="-122"/>
                <a:ea typeface="微软雅黑" panose="020B0503020204020204" pitchFamily="34" charset="-122"/>
              </a:rPr>
              <a:t>贲德 工程院院士  </a:t>
            </a:r>
            <a:endParaRPr lang="en-US" altLang="zh-CN" sz="1400" b="1" dirty="0" smtClean="0">
              <a:solidFill>
                <a:srgbClr val="1A2E53"/>
              </a:solidFill>
              <a:latin typeface="微软雅黑" panose="020B0503020204020204" pitchFamily="34" charset="-122"/>
              <a:ea typeface="微软雅黑" panose="020B0503020204020204" pitchFamily="34" charset="-122"/>
            </a:endParaRPr>
          </a:p>
          <a:p>
            <a:pPr lvl="0">
              <a:lnSpc>
                <a:spcPct val="150000"/>
              </a:lnSpc>
              <a:spcBef>
                <a:spcPct val="0"/>
              </a:spcBef>
            </a:pPr>
            <a:r>
              <a:rPr lang="zh-CN" altLang="en-US" sz="1400" b="1" dirty="0" smtClean="0">
                <a:solidFill>
                  <a:srgbClr val="1A2E53"/>
                </a:solidFill>
                <a:latin typeface="微软雅黑" panose="020B0503020204020204" pitchFamily="34" charset="-122"/>
                <a:ea typeface="微软雅黑" panose="020B0503020204020204" pitchFamily="34" charset="-122"/>
              </a:rPr>
              <a:t>中</a:t>
            </a:r>
            <a:r>
              <a:rPr lang="zh-CN" altLang="en-US" sz="1400" b="1" dirty="0">
                <a:solidFill>
                  <a:srgbClr val="1A2E53"/>
                </a:solidFill>
                <a:latin typeface="微软雅黑" panose="020B0503020204020204" pitchFamily="34" charset="-122"/>
                <a:ea typeface="微软雅黑" panose="020B0503020204020204" pitchFamily="34" charset="-122"/>
              </a:rPr>
              <a:t>国机</a:t>
            </a:r>
            <a:r>
              <a:rPr lang="zh-CN" altLang="en-US" sz="1400" b="1" dirty="0" smtClean="0">
                <a:solidFill>
                  <a:srgbClr val="1A2E53"/>
                </a:solidFill>
                <a:latin typeface="微软雅黑" panose="020B0503020204020204" pitchFamily="34" charset="-122"/>
                <a:ea typeface="微软雅黑" panose="020B0503020204020204" pitchFamily="34" charset="-122"/>
              </a:rPr>
              <a:t>载</a:t>
            </a:r>
            <a:r>
              <a:rPr lang="en-US" altLang="zh-CN" sz="1400" b="1" dirty="0" smtClean="0">
                <a:solidFill>
                  <a:srgbClr val="1A2E53"/>
                </a:solidFill>
                <a:latin typeface="微软雅黑" panose="020B0503020204020204" pitchFamily="34" charset="-122"/>
                <a:ea typeface="微软雅黑" panose="020B0503020204020204" pitchFamily="34" charset="-122"/>
              </a:rPr>
              <a:t>PD</a:t>
            </a:r>
            <a:r>
              <a:rPr lang="zh-CN" altLang="en-US" sz="1400" b="1" dirty="0" smtClean="0">
                <a:solidFill>
                  <a:srgbClr val="1A2E53"/>
                </a:solidFill>
                <a:latin typeface="微软雅黑" panose="020B0503020204020204" pitchFamily="34" charset="-122"/>
                <a:ea typeface="微软雅黑" panose="020B0503020204020204" pitchFamily="34" charset="-122"/>
              </a:rPr>
              <a:t>火</a:t>
            </a:r>
            <a:r>
              <a:rPr lang="zh-CN" altLang="en-US" sz="1400" b="1" dirty="0">
                <a:solidFill>
                  <a:srgbClr val="1A2E53"/>
                </a:solidFill>
                <a:latin typeface="微软雅黑" panose="020B0503020204020204" pitchFamily="34" charset="-122"/>
                <a:ea typeface="微软雅黑" panose="020B0503020204020204" pitchFamily="34" charset="-122"/>
              </a:rPr>
              <a:t>控雷</a:t>
            </a:r>
            <a:r>
              <a:rPr lang="zh-CN" altLang="en-US" sz="1400" b="1" dirty="0" smtClean="0">
                <a:solidFill>
                  <a:srgbClr val="1A2E53"/>
                </a:solidFill>
                <a:latin typeface="微软雅黑" panose="020B0503020204020204" pitchFamily="34" charset="-122"/>
                <a:ea typeface="微软雅黑" panose="020B0503020204020204" pitchFamily="34" charset="-122"/>
              </a:rPr>
              <a:t>达奠</a:t>
            </a:r>
            <a:r>
              <a:rPr lang="zh-CN" altLang="en-US" sz="1400" b="1" dirty="0">
                <a:solidFill>
                  <a:srgbClr val="1A2E53"/>
                </a:solidFill>
                <a:latin typeface="微软雅黑" panose="020B0503020204020204" pitchFamily="34" charset="-122"/>
                <a:ea typeface="微软雅黑" panose="020B0503020204020204" pitchFamily="34" charset="-122"/>
              </a:rPr>
              <a:t>基人</a:t>
            </a:r>
          </a:p>
        </p:txBody>
      </p:sp>
      <p:pic>
        <p:nvPicPr>
          <p:cNvPr id="76" name="Picture 2" descr="F:\待整理\桌面20150505\展厅更新\展厅材料\材料发\照片\三个院士1.jpg"/>
          <p:cNvPicPr>
            <a:picLocks noChangeAspect="1" noChangeArrowheads="1"/>
          </p:cNvPicPr>
          <p:nvPr/>
        </p:nvPicPr>
        <p:blipFill rotWithShape="1">
          <a:blip r:embed="rId8">
            <a:extLst>
              <a:ext uri="{28A0092B-C50C-407E-A947-70E740481C1C}">
                <a14:useLocalDpi xmlns:a14="http://schemas.microsoft.com/office/drawing/2010/main" val="0"/>
              </a:ext>
            </a:extLst>
          </a:blip>
          <a:srcRect l="12927" t="17451" r="19395" b="51293"/>
          <a:stretch/>
        </p:blipFill>
        <p:spPr bwMode="auto">
          <a:xfrm>
            <a:off x="7934570" y="641351"/>
            <a:ext cx="2815620" cy="19504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1" name="矩形 80"/>
          <p:cNvSpPr/>
          <p:nvPr/>
        </p:nvSpPr>
        <p:spPr>
          <a:xfrm>
            <a:off x="99093" y="5424348"/>
            <a:ext cx="2155376" cy="738664"/>
          </a:xfrm>
          <a:prstGeom prst="rect">
            <a:avLst/>
          </a:prstGeom>
        </p:spPr>
        <p:txBody>
          <a:bodyPr wrap="square">
            <a:spAutoFit/>
          </a:bodyPr>
          <a:lstStyle/>
          <a:p>
            <a:pPr lvl="0">
              <a:lnSpc>
                <a:spcPct val="150000"/>
              </a:lnSpc>
              <a:spcBef>
                <a:spcPct val="0"/>
              </a:spcBef>
              <a:buFont typeface="Wingdings" panose="05000000000000000000" pitchFamily="2" charset="2"/>
              <a:buChar char="Ø"/>
            </a:pPr>
            <a:r>
              <a:rPr lang="zh-CN" altLang="en-US" sz="1400" b="1" dirty="0" smtClean="0">
                <a:solidFill>
                  <a:srgbClr val="1A2E53"/>
                </a:solidFill>
                <a:latin typeface="微软雅黑" panose="020B0503020204020204" pitchFamily="34" charset="-122"/>
                <a:ea typeface="微软雅黑" panose="020B0503020204020204" pitchFamily="34" charset="-122"/>
              </a:rPr>
              <a:t>邢文革 </a:t>
            </a:r>
            <a:endParaRPr lang="en-US" altLang="zh-CN" sz="1400" b="1" dirty="0" smtClean="0">
              <a:solidFill>
                <a:srgbClr val="1A2E53"/>
              </a:solidFill>
              <a:latin typeface="微软雅黑" panose="020B0503020204020204" pitchFamily="34" charset="-122"/>
              <a:ea typeface="微软雅黑" panose="020B0503020204020204" pitchFamily="34" charset="-122"/>
            </a:endParaRPr>
          </a:p>
          <a:p>
            <a:pPr lvl="0">
              <a:lnSpc>
                <a:spcPct val="150000"/>
              </a:lnSpc>
              <a:spcBef>
                <a:spcPct val="0"/>
              </a:spcBef>
            </a:pPr>
            <a:r>
              <a:rPr lang="zh-CN" altLang="en-US" sz="1400" b="1" dirty="0" smtClean="0">
                <a:solidFill>
                  <a:srgbClr val="1A2E53"/>
                </a:solidFill>
                <a:latin typeface="微软雅黑" panose="020B0503020204020204" pitchFamily="34" charset="-122"/>
                <a:ea typeface="微软雅黑" panose="020B0503020204020204" pitchFamily="34" charset="-122"/>
              </a:rPr>
              <a:t>舰载多功能雷达领军人物</a:t>
            </a:r>
            <a:endParaRPr lang="zh-CN" altLang="en-US" sz="1400" b="1" dirty="0">
              <a:solidFill>
                <a:srgbClr val="1A2E53"/>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03398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QQ截图20160831154924.jpg"/>
          <p:cNvPicPr>
            <a:picLocks noChangeAspect="1"/>
          </p:cNvPicPr>
          <p:nvPr/>
        </p:nvPicPr>
        <p:blipFill>
          <a:blip r:embed="rId2"/>
          <a:stretch>
            <a:fillRect/>
          </a:stretch>
        </p:blipFill>
        <p:spPr>
          <a:xfrm>
            <a:off x="33773"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b="1">
                <a:solidFill>
                  <a:srgbClr val="1A2E53"/>
                </a:solidFill>
                <a:latin typeface="微软雅黑" panose="020B0503020204020204" pitchFamily="34" charset="-122"/>
                <a:ea typeface="微软雅黑" panose="020B0503020204020204" pitchFamily="34" charset="-122"/>
              </a:rPr>
              <a:pPr>
                <a:defRPr/>
              </a:pPr>
              <a:t>22</a:t>
            </a:fld>
            <a:endParaRPr lang="zh-CN" altLang="en-US" b="1">
              <a:solidFill>
                <a:srgbClr val="1A2E53"/>
              </a:solidFill>
              <a:latin typeface="微软雅黑" panose="020B0503020204020204" pitchFamily="34" charset="-122"/>
              <a:ea typeface="微软雅黑" panose="020B0503020204020204" pitchFamily="34" charset="-122"/>
            </a:endParaRPr>
          </a:p>
        </p:txBody>
      </p:sp>
      <p:sp>
        <p:nvSpPr>
          <p:cNvPr id="3" name="任意多边形 2"/>
          <p:cNvSpPr/>
          <p:nvPr/>
        </p:nvSpPr>
        <p:spPr>
          <a:xfrm>
            <a:off x="4495800" y="1085850"/>
            <a:ext cx="3200400" cy="2838450"/>
          </a:xfrm>
          <a:custGeom>
            <a:avLst/>
            <a:gdLst>
              <a:gd name="connsiteX0" fmla="*/ 1600200 w 3200400"/>
              <a:gd name="connsiteY0" fmla="*/ 0 h 2838450"/>
              <a:gd name="connsiteX1" fmla="*/ 3200400 w 3200400"/>
              <a:gd name="connsiteY1" fmla="*/ 1600200 h 2838450"/>
              <a:gd name="connsiteX2" fmla="*/ 2618076 w 3200400"/>
              <a:gd name="connsiteY2" fmla="*/ 2834992 h 2838450"/>
              <a:gd name="connsiteX3" fmla="*/ 2613452 w 3200400"/>
              <a:gd name="connsiteY3" fmla="*/ 2838450 h 2838450"/>
              <a:gd name="connsiteX4" fmla="*/ 586949 w 3200400"/>
              <a:gd name="connsiteY4" fmla="*/ 2838450 h 2838450"/>
              <a:gd name="connsiteX5" fmla="*/ 582325 w 3200400"/>
              <a:gd name="connsiteY5" fmla="*/ 2834992 h 2838450"/>
              <a:gd name="connsiteX6" fmla="*/ 0 w 3200400"/>
              <a:gd name="connsiteY6" fmla="*/ 1600200 h 2838450"/>
              <a:gd name="connsiteX7" fmla="*/ 1600200 w 3200400"/>
              <a:gd name="connsiteY7" fmla="*/ 0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400" h="2838450">
                <a:moveTo>
                  <a:pt x="1600200" y="0"/>
                </a:moveTo>
                <a:cubicBezTo>
                  <a:pt x="2483966" y="0"/>
                  <a:pt x="3200400" y="716434"/>
                  <a:pt x="3200400" y="1600200"/>
                </a:cubicBezTo>
                <a:cubicBezTo>
                  <a:pt x="3200400" y="2097319"/>
                  <a:pt x="2973716" y="2541492"/>
                  <a:pt x="2618076" y="2834992"/>
                </a:cubicBezTo>
                <a:lnTo>
                  <a:pt x="2613452" y="2838450"/>
                </a:lnTo>
                <a:lnTo>
                  <a:pt x="586949" y="2838450"/>
                </a:lnTo>
                <a:lnTo>
                  <a:pt x="582325" y="2834992"/>
                </a:lnTo>
                <a:cubicBezTo>
                  <a:pt x="226685" y="2541492"/>
                  <a:pt x="0" y="2097319"/>
                  <a:pt x="0" y="1600200"/>
                </a:cubicBezTo>
                <a:cubicBezTo>
                  <a:pt x="0" y="716434"/>
                  <a:pt x="716434" y="0"/>
                  <a:pt x="1600200" y="0"/>
                </a:cubicBezTo>
                <a:close/>
              </a:path>
            </a:pathLst>
          </a:custGeom>
          <a:solidFill>
            <a:srgbClr val="1A2E53"/>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9900" kern="0" dirty="0" smtClean="0">
                <a:solidFill>
                  <a:prstClr val="white"/>
                </a:solidFill>
              </a:rPr>
              <a:t>04</a:t>
            </a:r>
            <a:endParaRPr lang="zh-CN" altLang="en-US" sz="19900" kern="0" dirty="0">
              <a:solidFill>
                <a:prstClr val="white"/>
              </a:solidFill>
            </a:endParaRPr>
          </a:p>
        </p:txBody>
      </p:sp>
      <p:cxnSp>
        <p:nvCxnSpPr>
          <p:cNvPr id="4" name="直接连接符 3"/>
          <p:cNvCxnSpPr/>
          <p:nvPr/>
        </p:nvCxnSpPr>
        <p:spPr>
          <a:xfrm>
            <a:off x="2413938" y="3917384"/>
            <a:ext cx="7364124" cy="3458"/>
          </a:xfrm>
          <a:prstGeom prst="line">
            <a:avLst/>
          </a:prstGeom>
          <a:noFill/>
          <a:ln w="6350" cap="flat" cmpd="sng" algn="ctr">
            <a:solidFill>
              <a:srgbClr val="31859C"/>
            </a:solidFill>
            <a:prstDash val="solid"/>
            <a:miter lim="800000"/>
          </a:ln>
          <a:effectLst/>
        </p:spPr>
      </p:cxnSp>
      <p:grpSp>
        <p:nvGrpSpPr>
          <p:cNvPr id="5" name="组合 4"/>
          <p:cNvGrpSpPr/>
          <p:nvPr/>
        </p:nvGrpSpPr>
        <p:grpSpPr>
          <a:xfrm>
            <a:off x="2858693" y="2608884"/>
            <a:ext cx="1192353" cy="1159043"/>
            <a:chOff x="1475452" y="4642128"/>
            <a:chExt cx="614363" cy="681038"/>
          </a:xfrm>
        </p:grpSpPr>
        <p:sp>
          <p:nvSpPr>
            <p:cNvPr id="6" name="Freeform 236"/>
            <p:cNvSpPr>
              <a:spLocks/>
            </p:cNvSpPr>
            <p:nvPr/>
          </p:nvSpPr>
          <p:spPr bwMode="auto">
            <a:xfrm>
              <a:off x="1804065" y="4808816"/>
              <a:ext cx="114300" cy="114300"/>
            </a:xfrm>
            <a:custGeom>
              <a:avLst/>
              <a:gdLst>
                <a:gd name="T0" fmla="*/ 20 w 26"/>
                <a:gd name="T1" fmla="*/ 26 h 26"/>
                <a:gd name="T2" fmla="*/ 26 w 26"/>
                <a:gd name="T3" fmla="*/ 26 h 26"/>
                <a:gd name="T4" fmla="*/ 18 w 26"/>
                <a:gd name="T5" fmla="*/ 8 h 26"/>
                <a:gd name="T6" fmla="*/ 0 w 26"/>
                <a:gd name="T7" fmla="*/ 0 h 26"/>
                <a:gd name="T8" fmla="*/ 0 w 26"/>
                <a:gd name="T9" fmla="*/ 6 h 26"/>
                <a:gd name="T10" fmla="*/ 14 w 26"/>
                <a:gd name="T11" fmla="*/ 12 h 26"/>
                <a:gd name="T12" fmla="*/ 20 w 26"/>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0" y="26"/>
                  </a:moveTo>
                  <a:cubicBezTo>
                    <a:pt x="26" y="26"/>
                    <a:pt x="26" y="26"/>
                    <a:pt x="26" y="26"/>
                  </a:cubicBezTo>
                  <a:cubicBezTo>
                    <a:pt x="26" y="19"/>
                    <a:pt x="23" y="13"/>
                    <a:pt x="18" y="8"/>
                  </a:cubicBezTo>
                  <a:cubicBezTo>
                    <a:pt x="13" y="3"/>
                    <a:pt x="7" y="0"/>
                    <a:pt x="0" y="0"/>
                  </a:cubicBezTo>
                  <a:cubicBezTo>
                    <a:pt x="0" y="6"/>
                    <a:pt x="0" y="6"/>
                    <a:pt x="0" y="6"/>
                  </a:cubicBezTo>
                  <a:cubicBezTo>
                    <a:pt x="5" y="6"/>
                    <a:pt x="10" y="8"/>
                    <a:pt x="14" y="12"/>
                  </a:cubicBezTo>
                  <a:cubicBezTo>
                    <a:pt x="18" y="16"/>
                    <a:pt x="20" y="21"/>
                    <a:pt x="20" y="26"/>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7" name="Freeform 237"/>
            <p:cNvSpPr>
              <a:spLocks/>
            </p:cNvSpPr>
            <p:nvPr/>
          </p:nvSpPr>
          <p:spPr bwMode="auto">
            <a:xfrm>
              <a:off x="1804065" y="4721503"/>
              <a:ext cx="203200" cy="201613"/>
            </a:xfrm>
            <a:custGeom>
              <a:avLst/>
              <a:gdLst>
                <a:gd name="T0" fmla="*/ 0 w 46"/>
                <a:gd name="T1" fmla="*/ 0 h 46"/>
                <a:gd name="T2" fmla="*/ 0 w 46"/>
                <a:gd name="T3" fmla="*/ 6 h 46"/>
                <a:gd name="T4" fmla="*/ 28 w 46"/>
                <a:gd name="T5" fmla="*/ 18 h 46"/>
                <a:gd name="T6" fmla="*/ 40 w 46"/>
                <a:gd name="T7" fmla="*/ 46 h 46"/>
                <a:gd name="T8" fmla="*/ 46 w 46"/>
                <a:gd name="T9" fmla="*/ 46 h 46"/>
                <a:gd name="T10" fmla="*/ 32 w 46"/>
                <a:gd name="T11" fmla="*/ 14 h 46"/>
                <a:gd name="T12" fmla="*/ 0 w 46"/>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46" h="46">
                  <a:moveTo>
                    <a:pt x="0" y="0"/>
                  </a:moveTo>
                  <a:cubicBezTo>
                    <a:pt x="0" y="6"/>
                    <a:pt x="0" y="6"/>
                    <a:pt x="0" y="6"/>
                  </a:cubicBezTo>
                  <a:cubicBezTo>
                    <a:pt x="11" y="7"/>
                    <a:pt x="20" y="11"/>
                    <a:pt x="28" y="18"/>
                  </a:cubicBezTo>
                  <a:cubicBezTo>
                    <a:pt x="35" y="26"/>
                    <a:pt x="39" y="36"/>
                    <a:pt x="40" y="46"/>
                  </a:cubicBezTo>
                  <a:cubicBezTo>
                    <a:pt x="46" y="46"/>
                    <a:pt x="46" y="46"/>
                    <a:pt x="46" y="46"/>
                  </a:cubicBezTo>
                  <a:cubicBezTo>
                    <a:pt x="45" y="34"/>
                    <a:pt x="41" y="23"/>
                    <a:pt x="32" y="14"/>
                  </a:cubicBezTo>
                  <a:cubicBezTo>
                    <a:pt x="23" y="6"/>
                    <a:pt x="12" y="1"/>
                    <a:pt x="0" y="0"/>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8" name="Freeform 238"/>
            <p:cNvSpPr>
              <a:spLocks/>
            </p:cNvSpPr>
            <p:nvPr/>
          </p:nvSpPr>
          <p:spPr bwMode="auto">
            <a:xfrm>
              <a:off x="1804065" y="4642128"/>
              <a:ext cx="285750" cy="280988"/>
            </a:xfrm>
            <a:custGeom>
              <a:avLst/>
              <a:gdLst>
                <a:gd name="T0" fmla="*/ 45 w 65"/>
                <a:gd name="T1" fmla="*/ 19 h 64"/>
                <a:gd name="T2" fmla="*/ 0 w 65"/>
                <a:gd name="T3" fmla="*/ 0 h 64"/>
                <a:gd name="T4" fmla="*/ 0 w 65"/>
                <a:gd name="T5" fmla="*/ 6 h 64"/>
                <a:gd name="T6" fmla="*/ 41 w 65"/>
                <a:gd name="T7" fmla="*/ 23 h 64"/>
                <a:gd name="T8" fmla="*/ 59 w 65"/>
                <a:gd name="T9" fmla="*/ 64 h 64"/>
                <a:gd name="T10" fmla="*/ 65 w 65"/>
                <a:gd name="T11" fmla="*/ 64 h 64"/>
                <a:gd name="T12" fmla="*/ 45 w 65"/>
                <a:gd name="T13" fmla="*/ 19 h 64"/>
              </a:gdLst>
              <a:ahLst/>
              <a:cxnLst>
                <a:cxn ang="0">
                  <a:pos x="T0" y="T1"/>
                </a:cxn>
                <a:cxn ang="0">
                  <a:pos x="T2" y="T3"/>
                </a:cxn>
                <a:cxn ang="0">
                  <a:pos x="T4" y="T5"/>
                </a:cxn>
                <a:cxn ang="0">
                  <a:pos x="T6" y="T7"/>
                </a:cxn>
                <a:cxn ang="0">
                  <a:pos x="T8" y="T9"/>
                </a:cxn>
                <a:cxn ang="0">
                  <a:pos x="T10" y="T11"/>
                </a:cxn>
                <a:cxn ang="0">
                  <a:pos x="T12" y="T13"/>
                </a:cxn>
              </a:cxnLst>
              <a:rect l="0" t="0" r="r" b="b"/>
              <a:pathLst>
                <a:path w="65" h="64">
                  <a:moveTo>
                    <a:pt x="45" y="19"/>
                  </a:moveTo>
                  <a:cubicBezTo>
                    <a:pt x="33" y="7"/>
                    <a:pt x="17" y="0"/>
                    <a:pt x="0" y="0"/>
                  </a:cubicBezTo>
                  <a:cubicBezTo>
                    <a:pt x="0" y="6"/>
                    <a:pt x="0" y="6"/>
                    <a:pt x="0" y="6"/>
                  </a:cubicBezTo>
                  <a:cubicBezTo>
                    <a:pt x="16" y="6"/>
                    <a:pt x="30" y="12"/>
                    <a:pt x="41" y="23"/>
                  </a:cubicBezTo>
                  <a:cubicBezTo>
                    <a:pt x="52" y="34"/>
                    <a:pt x="58" y="49"/>
                    <a:pt x="59" y="64"/>
                  </a:cubicBezTo>
                  <a:cubicBezTo>
                    <a:pt x="65" y="64"/>
                    <a:pt x="65" y="64"/>
                    <a:pt x="65" y="64"/>
                  </a:cubicBezTo>
                  <a:cubicBezTo>
                    <a:pt x="64" y="47"/>
                    <a:pt x="57" y="31"/>
                    <a:pt x="45" y="19"/>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9" name="Freeform 239"/>
            <p:cNvSpPr>
              <a:spLocks/>
            </p:cNvSpPr>
            <p:nvPr/>
          </p:nvSpPr>
          <p:spPr bwMode="auto">
            <a:xfrm>
              <a:off x="1475452" y="4764366"/>
              <a:ext cx="482600" cy="558800"/>
            </a:xfrm>
            <a:custGeom>
              <a:avLst/>
              <a:gdLst>
                <a:gd name="T0" fmla="*/ 73 w 110"/>
                <a:gd name="T1" fmla="*/ 44 h 127"/>
                <a:gd name="T2" fmla="*/ 84 w 110"/>
                <a:gd name="T3" fmla="*/ 42 h 127"/>
                <a:gd name="T4" fmla="*/ 84 w 110"/>
                <a:gd name="T5" fmla="*/ 29 h 127"/>
                <a:gd name="T6" fmla="*/ 71 w 110"/>
                <a:gd name="T7" fmla="*/ 29 h 127"/>
                <a:gd name="T8" fmla="*/ 69 w 110"/>
                <a:gd name="T9" fmla="*/ 40 h 127"/>
                <a:gd name="T10" fmla="*/ 54 w 110"/>
                <a:gd name="T11" fmla="*/ 52 h 127"/>
                <a:gd name="T12" fmla="*/ 14 w 110"/>
                <a:gd name="T13" fmla="*/ 0 h 127"/>
                <a:gd name="T14" fmla="*/ 27 w 110"/>
                <a:gd name="T15" fmla="*/ 83 h 127"/>
                <a:gd name="T16" fmla="*/ 32 w 110"/>
                <a:gd name="T17" fmla="*/ 88 h 127"/>
                <a:gd name="T18" fmla="*/ 32 w 110"/>
                <a:gd name="T19" fmla="*/ 121 h 127"/>
                <a:gd name="T20" fmla="*/ 18 w 110"/>
                <a:gd name="T21" fmla="*/ 121 h 127"/>
                <a:gd name="T22" fmla="*/ 13 w 110"/>
                <a:gd name="T23" fmla="*/ 127 h 127"/>
                <a:gd name="T24" fmla="*/ 13 w 110"/>
                <a:gd name="T25" fmla="*/ 127 h 127"/>
                <a:gd name="T26" fmla="*/ 70 w 110"/>
                <a:gd name="T27" fmla="*/ 127 h 127"/>
                <a:gd name="T28" fmla="*/ 70 w 110"/>
                <a:gd name="T29" fmla="*/ 127 h 127"/>
                <a:gd name="T30" fmla="*/ 65 w 110"/>
                <a:gd name="T31" fmla="*/ 121 h 127"/>
                <a:gd name="T32" fmla="*/ 52 w 110"/>
                <a:gd name="T33" fmla="*/ 121 h 127"/>
                <a:gd name="T34" fmla="*/ 52 w 110"/>
                <a:gd name="T35" fmla="*/ 100 h 127"/>
                <a:gd name="T36" fmla="*/ 110 w 110"/>
                <a:gd name="T37" fmla="*/ 96 h 127"/>
                <a:gd name="T38" fmla="*/ 62 w 110"/>
                <a:gd name="T39" fmla="*/ 59 h 127"/>
                <a:gd name="T40" fmla="*/ 73 w 110"/>
                <a:gd name="T41" fmla="*/ 4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27">
                  <a:moveTo>
                    <a:pt x="73" y="44"/>
                  </a:moveTo>
                  <a:cubicBezTo>
                    <a:pt x="77" y="46"/>
                    <a:pt x="81" y="45"/>
                    <a:pt x="84" y="42"/>
                  </a:cubicBezTo>
                  <a:cubicBezTo>
                    <a:pt x="88" y="38"/>
                    <a:pt x="88" y="33"/>
                    <a:pt x="84" y="29"/>
                  </a:cubicBezTo>
                  <a:cubicBezTo>
                    <a:pt x="81" y="25"/>
                    <a:pt x="75" y="25"/>
                    <a:pt x="71" y="29"/>
                  </a:cubicBezTo>
                  <a:cubicBezTo>
                    <a:pt x="68" y="32"/>
                    <a:pt x="67" y="36"/>
                    <a:pt x="69" y="40"/>
                  </a:cubicBezTo>
                  <a:cubicBezTo>
                    <a:pt x="54" y="52"/>
                    <a:pt x="54" y="52"/>
                    <a:pt x="54" y="52"/>
                  </a:cubicBezTo>
                  <a:cubicBezTo>
                    <a:pt x="30" y="26"/>
                    <a:pt x="14" y="0"/>
                    <a:pt x="14" y="0"/>
                  </a:cubicBezTo>
                  <a:cubicBezTo>
                    <a:pt x="0" y="27"/>
                    <a:pt x="4" y="61"/>
                    <a:pt x="27" y="83"/>
                  </a:cubicBezTo>
                  <a:cubicBezTo>
                    <a:pt x="29" y="85"/>
                    <a:pt x="29" y="86"/>
                    <a:pt x="32" y="88"/>
                  </a:cubicBezTo>
                  <a:cubicBezTo>
                    <a:pt x="32" y="121"/>
                    <a:pt x="32" y="121"/>
                    <a:pt x="32" y="121"/>
                  </a:cubicBezTo>
                  <a:cubicBezTo>
                    <a:pt x="18" y="121"/>
                    <a:pt x="18" y="121"/>
                    <a:pt x="18" y="121"/>
                  </a:cubicBezTo>
                  <a:cubicBezTo>
                    <a:pt x="15" y="121"/>
                    <a:pt x="13" y="123"/>
                    <a:pt x="13" y="127"/>
                  </a:cubicBezTo>
                  <a:cubicBezTo>
                    <a:pt x="13" y="127"/>
                    <a:pt x="13" y="127"/>
                    <a:pt x="13" y="127"/>
                  </a:cubicBezTo>
                  <a:cubicBezTo>
                    <a:pt x="70" y="127"/>
                    <a:pt x="70" y="127"/>
                    <a:pt x="70" y="127"/>
                  </a:cubicBezTo>
                  <a:cubicBezTo>
                    <a:pt x="70" y="127"/>
                    <a:pt x="70" y="127"/>
                    <a:pt x="70" y="127"/>
                  </a:cubicBezTo>
                  <a:cubicBezTo>
                    <a:pt x="70" y="123"/>
                    <a:pt x="68" y="121"/>
                    <a:pt x="65" y="121"/>
                  </a:cubicBezTo>
                  <a:cubicBezTo>
                    <a:pt x="52" y="121"/>
                    <a:pt x="52" y="121"/>
                    <a:pt x="52" y="121"/>
                  </a:cubicBezTo>
                  <a:cubicBezTo>
                    <a:pt x="52" y="100"/>
                    <a:pt x="52" y="100"/>
                    <a:pt x="52" y="100"/>
                  </a:cubicBezTo>
                  <a:cubicBezTo>
                    <a:pt x="71" y="107"/>
                    <a:pt x="92" y="106"/>
                    <a:pt x="110" y="96"/>
                  </a:cubicBezTo>
                  <a:cubicBezTo>
                    <a:pt x="110" y="96"/>
                    <a:pt x="86" y="82"/>
                    <a:pt x="62" y="59"/>
                  </a:cubicBezTo>
                  <a:lnTo>
                    <a:pt x="73" y="44"/>
                  </a:ln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grpSp>
      <p:sp>
        <p:nvSpPr>
          <p:cNvPr id="11" name="文本框 10"/>
          <p:cNvSpPr txBox="1"/>
          <p:nvPr/>
        </p:nvSpPr>
        <p:spPr>
          <a:xfrm>
            <a:off x="1695450" y="3920842"/>
            <a:ext cx="8801100" cy="769441"/>
          </a:xfrm>
          <a:prstGeom prst="rect">
            <a:avLst/>
          </a:prstGeom>
          <a:noFill/>
        </p:spPr>
        <p:txBody>
          <a:bodyPr wrap="square" rtlCol="0">
            <a:spAutoFit/>
          </a:bodyPr>
          <a:lstStyle/>
          <a:p>
            <a:pPr algn="ctr"/>
            <a:r>
              <a:rPr lang="zh-CN" altLang="en-US" sz="4400" b="1" kern="0" dirty="0" smtClean="0">
                <a:solidFill>
                  <a:srgbClr val="1A2E53"/>
                </a:solidFill>
                <a:latin typeface="微软雅黑" panose="020B0503020204020204" pitchFamily="34" charset="-122"/>
                <a:ea typeface="微软雅黑" panose="020B0503020204020204" pitchFamily="34" charset="-122"/>
              </a:rPr>
              <a:t>招聘需求</a:t>
            </a:r>
            <a:endParaRPr lang="zh-CN" altLang="en-US" sz="4400" b="1" kern="0" dirty="0">
              <a:solidFill>
                <a:srgbClr val="1A2E53"/>
              </a:solidFill>
              <a:latin typeface="微软雅黑" panose="020B0503020204020204" pitchFamily="34" charset="-122"/>
              <a:ea typeface="微软雅黑" panose="020B0503020204020204" pitchFamily="34" charset="-122"/>
            </a:endParaRPr>
          </a:p>
        </p:txBody>
      </p:sp>
      <p:sp>
        <p:nvSpPr>
          <p:cNvPr id="12" name="矩形 34"/>
          <p:cNvSpPr>
            <a:spLocks noChangeArrowheads="1"/>
          </p:cNvSpPr>
          <p:nvPr/>
        </p:nvSpPr>
        <p:spPr bwMode="auto">
          <a:xfrm>
            <a:off x="1113979" y="4701047"/>
            <a:ext cx="101091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如今，中国的国民经济发展比任何时候都更</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急需</a:t>
            </a: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强大的国防来支撑稳定的环境和冲破重重阻碍，我们热忱欢迎有志青年加入祖国国防现代化事业，我们为你们提供了全方位的生活保障和激励举措，</a:t>
            </a:r>
            <a:r>
              <a:rPr lang="en-US" altLang="zh-CN"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2018</a:t>
            </a: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年，我们需要这样的你</a:t>
            </a:r>
            <a:r>
              <a:rPr lang="en-US" altLang="zh-CN"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a:t>
            </a:r>
            <a:endPar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p:txBody>
      </p:sp>
    </p:spTree>
    <p:extLst>
      <p:ext uri="{BB962C8B-B14F-4D97-AF65-F5344CB8AC3E}">
        <p14:creationId xmlns:p14="http://schemas.microsoft.com/office/powerpoint/2010/main" val="30927622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图片 129" descr="QQ截图20160831154924.jpg"/>
          <p:cNvPicPr>
            <a:picLocks noChangeAspect="1"/>
          </p:cNvPicPr>
          <p:nvPr/>
        </p:nvPicPr>
        <p:blipFill>
          <a:blip r:embed="rId2"/>
          <a:stretch>
            <a:fillRect/>
          </a:stretch>
        </p:blipFill>
        <p:spPr>
          <a:xfrm>
            <a:off x="16886"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23</a:t>
            </a:fld>
            <a:endParaRPr lang="zh-CN" altLang="en-US">
              <a:solidFill>
                <a:prstClr val="black">
                  <a:tint val="75000"/>
                </a:prstClr>
              </a:solidFill>
            </a:endParaRPr>
          </a:p>
        </p:txBody>
      </p:sp>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33" name="Rectangle 4"/>
          <p:cNvSpPr>
            <a:spLocks noChangeArrowheads="1"/>
          </p:cNvSpPr>
          <p:nvPr/>
        </p:nvSpPr>
        <p:spPr bwMode="auto">
          <a:xfrm>
            <a:off x="480995" y="3200004"/>
            <a:ext cx="6159292" cy="833690"/>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pPr>
              <a:lnSpc>
                <a:spcPct val="150000"/>
              </a:lnSpc>
              <a:defRPr/>
            </a:pPr>
            <a:r>
              <a:rPr lang="zh-CN" altLang="en-US" b="1" dirty="0">
                <a:solidFill>
                  <a:srgbClr val="1A2E53"/>
                </a:solidFill>
                <a:latin typeface="微软雅黑" panose="020B0503020204020204" pitchFamily="34" charset="-122"/>
                <a:ea typeface="微软雅黑" panose="020B0503020204020204" pitchFamily="34" charset="-122"/>
              </a:rPr>
              <a:t>●</a:t>
            </a:r>
            <a:r>
              <a:rPr lang="zh-CN" altLang="en-US" sz="1600" b="1" dirty="0" smtClean="0">
                <a:solidFill>
                  <a:srgbClr val="1A2E53"/>
                </a:solidFill>
                <a:latin typeface="微软雅黑" panose="020B0503020204020204" pitchFamily="34" charset="-122"/>
                <a:ea typeface="微软雅黑" panose="020B0503020204020204" pitchFamily="34" charset="-122"/>
              </a:rPr>
              <a:t>地</a:t>
            </a:r>
            <a:r>
              <a:rPr lang="zh-CN" altLang="en-US" sz="1600" b="1" dirty="0">
                <a:solidFill>
                  <a:srgbClr val="1A2E53"/>
                </a:solidFill>
                <a:latin typeface="微软雅黑" panose="020B0503020204020204" pitchFamily="34" charset="-122"/>
                <a:ea typeface="微软雅黑" panose="020B0503020204020204" pitchFamily="34" charset="-122"/>
              </a:rPr>
              <a:t>区热点或冲突不断，恐怖活动有增无减，军备竞赛加速扩大，我周边成为热点较为集中的地区之一。</a:t>
            </a:r>
            <a:endParaRPr lang="zh-CN" altLang="zh-CN" sz="1600" b="1" dirty="0">
              <a:solidFill>
                <a:srgbClr val="1A2E53"/>
              </a:solidFill>
              <a:latin typeface="微软雅黑" panose="020B0503020204020204" pitchFamily="34" charset="-122"/>
              <a:ea typeface="微软雅黑" panose="020B0503020204020204" pitchFamily="34" charset="-122"/>
            </a:endParaRPr>
          </a:p>
        </p:txBody>
      </p:sp>
      <p:sp>
        <p:nvSpPr>
          <p:cNvPr id="134" name="Rectangle 4"/>
          <p:cNvSpPr>
            <a:spLocks noChangeArrowheads="1"/>
          </p:cNvSpPr>
          <p:nvPr/>
        </p:nvSpPr>
        <p:spPr bwMode="auto">
          <a:xfrm>
            <a:off x="452278" y="4057276"/>
            <a:ext cx="6002951" cy="787523"/>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pPr marL="0" lvl="1">
              <a:lnSpc>
                <a:spcPct val="150000"/>
              </a:lnSpc>
              <a:defRPr/>
            </a:pPr>
            <a:r>
              <a:rPr lang="zh-CN" altLang="en-US" sz="1600" b="1" dirty="0">
                <a:solidFill>
                  <a:srgbClr val="1A2E53"/>
                </a:solidFill>
                <a:latin typeface="微软雅黑" panose="020B0503020204020204" pitchFamily="34" charset="-122"/>
                <a:ea typeface="微软雅黑" panose="020B0503020204020204" pitchFamily="34" charset="-122"/>
              </a:rPr>
              <a:t>●</a:t>
            </a:r>
            <a:r>
              <a:rPr lang="zh-CN" altLang="en-US" sz="1600" b="1" dirty="0" smtClean="0">
                <a:solidFill>
                  <a:srgbClr val="1A2E53"/>
                </a:solidFill>
                <a:latin typeface="微软雅黑" panose="020B0503020204020204" pitchFamily="34" charset="-122"/>
                <a:ea typeface="微软雅黑" panose="020B0503020204020204" pitchFamily="34" charset="-122"/>
              </a:rPr>
              <a:t>美</a:t>
            </a:r>
            <a:r>
              <a:rPr lang="zh-CN" altLang="en-US" sz="1600" b="1" dirty="0">
                <a:solidFill>
                  <a:srgbClr val="1A2E53"/>
                </a:solidFill>
                <a:latin typeface="微软雅黑" panose="020B0503020204020204" pitchFamily="34" charset="-122"/>
                <a:ea typeface="微软雅黑" panose="020B0503020204020204" pitchFamily="34" charset="-122"/>
              </a:rPr>
              <a:t>加速推进亚太战略，遏制</a:t>
            </a:r>
            <a:r>
              <a:rPr lang="en-US" altLang="zh-CN" sz="1600" b="1" dirty="0">
                <a:solidFill>
                  <a:srgbClr val="1A2E53"/>
                </a:solidFill>
                <a:latin typeface="微软雅黑" panose="020B0503020204020204" pitchFamily="34" charset="-122"/>
                <a:ea typeface="微软雅黑" panose="020B0503020204020204" pitchFamily="34" charset="-122"/>
              </a:rPr>
              <a:t>/</a:t>
            </a:r>
            <a:r>
              <a:rPr lang="zh-CN" altLang="en-US" sz="1600" b="1" dirty="0">
                <a:solidFill>
                  <a:srgbClr val="1A2E53"/>
                </a:solidFill>
                <a:latin typeface="微软雅黑" panose="020B0503020204020204" pitchFamily="34" charset="-122"/>
                <a:ea typeface="微软雅黑" panose="020B0503020204020204" pitchFamily="34" charset="-122"/>
              </a:rPr>
              <a:t>围堵更加明目张胆，</a:t>
            </a:r>
            <a:r>
              <a:rPr lang="zh-CN" altLang="en-US" sz="1600" b="1" dirty="0" smtClean="0">
                <a:solidFill>
                  <a:srgbClr val="1A2E53"/>
                </a:solidFill>
                <a:latin typeface="微软雅黑" panose="020B0503020204020204" pitchFamily="34" charset="-122"/>
                <a:ea typeface="微软雅黑" panose="020B0503020204020204" pitchFamily="34" charset="-122"/>
              </a:rPr>
              <a:t>我们面临美军新</a:t>
            </a:r>
            <a:r>
              <a:rPr lang="zh-CN" altLang="en-US" sz="1600" b="1" dirty="0">
                <a:solidFill>
                  <a:srgbClr val="1A2E53"/>
                </a:solidFill>
                <a:latin typeface="微软雅黑" panose="020B0503020204020204" pitchFamily="34" charset="-122"/>
                <a:ea typeface="微软雅黑" panose="020B0503020204020204" pitchFamily="34" charset="-122"/>
              </a:rPr>
              <a:t>型作战样式的重大挑</a:t>
            </a:r>
            <a:r>
              <a:rPr lang="zh-CN" altLang="en-US" sz="1600" b="1" dirty="0" smtClean="0">
                <a:solidFill>
                  <a:srgbClr val="1A2E53"/>
                </a:solidFill>
                <a:latin typeface="微软雅黑" panose="020B0503020204020204" pitchFamily="34" charset="-122"/>
                <a:ea typeface="微软雅黑" panose="020B0503020204020204" pitchFamily="34" charset="-122"/>
              </a:rPr>
              <a:t>战，美军新</a:t>
            </a:r>
            <a:r>
              <a:rPr lang="zh-CN" altLang="en-US" sz="1600" b="1" dirty="0">
                <a:solidFill>
                  <a:srgbClr val="1A2E53"/>
                </a:solidFill>
                <a:latin typeface="微软雅黑" panose="020B0503020204020204" pitchFamily="34" charset="-122"/>
                <a:ea typeface="微软雅黑" panose="020B0503020204020204" pitchFamily="34" charset="-122"/>
              </a:rPr>
              <a:t>型精确打击手段的直接威</a:t>
            </a:r>
            <a:r>
              <a:rPr lang="zh-CN" altLang="en-US" sz="1600" b="1" dirty="0" smtClean="0">
                <a:solidFill>
                  <a:srgbClr val="1A2E53"/>
                </a:solidFill>
                <a:latin typeface="微软雅黑" panose="020B0503020204020204" pitchFamily="34" charset="-122"/>
                <a:ea typeface="微软雅黑" panose="020B0503020204020204" pitchFamily="34" charset="-122"/>
              </a:rPr>
              <a:t>胁。</a:t>
            </a:r>
            <a:endParaRPr lang="zh-CN" altLang="zh-CN" sz="1600" b="1" dirty="0">
              <a:solidFill>
                <a:srgbClr val="1A2E53"/>
              </a:solidFill>
              <a:latin typeface="微软雅黑" panose="020B0503020204020204" pitchFamily="34" charset="-122"/>
              <a:ea typeface="微软雅黑" panose="020B0503020204020204" pitchFamily="34" charset="-122"/>
            </a:endParaRPr>
          </a:p>
        </p:txBody>
      </p:sp>
      <p:sp>
        <p:nvSpPr>
          <p:cNvPr id="12" name="TextBox 16"/>
          <p:cNvSpPr txBox="1">
            <a:spLocks noChangeArrowheads="1"/>
          </p:cNvSpPr>
          <p:nvPr/>
        </p:nvSpPr>
        <p:spPr bwMode="auto">
          <a:xfrm>
            <a:off x="2062725" y="1033654"/>
            <a:ext cx="58403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a:solidFill>
                  <a:srgbClr val="1A2E53"/>
                </a:solidFill>
                <a:latin typeface="微软雅黑" panose="020B0503020204020204" pitchFamily="34" charset="-122"/>
                <a:ea typeface="微软雅黑" panose="020B0503020204020204" pitchFamily="34" charset="-122"/>
              </a:rPr>
              <a:t>国</a:t>
            </a:r>
            <a:r>
              <a:rPr lang="zh-CN" altLang="en-US" sz="2400" b="1" dirty="0" smtClean="0">
                <a:solidFill>
                  <a:srgbClr val="1A2E53"/>
                </a:solidFill>
                <a:latin typeface="微软雅黑" panose="020B0503020204020204" pitchFamily="34" charset="-122"/>
                <a:ea typeface="微软雅黑" panose="020B0503020204020204" pitchFamily="34" charset="-122"/>
              </a:rPr>
              <a:t>民经济发展需要强大国防的支撑</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
        <p:nvSpPr>
          <p:cNvPr id="14" name="矩形 34"/>
          <p:cNvSpPr>
            <a:spLocks noChangeArrowheads="1"/>
          </p:cNvSpPr>
          <p:nvPr/>
        </p:nvSpPr>
        <p:spPr bwMode="auto">
          <a:xfrm>
            <a:off x="480994" y="1936078"/>
            <a:ext cx="10109198"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zh-CN" altLang="en-US" sz="20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当前国际形势</a:t>
            </a:r>
            <a:r>
              <a:rPr lang="zh-CN" altLang="en-US" sz="2000" b="1" dirty="0">
                <a:solidFill>
                  <a:srgbClr val="1A2E53"/>
                </a:solidFill>
                <a:latin typeface="微软雅黑" panose="020B0503020204020204" pitchFamily="34" charset="-122"/>
                <a:ea typeface="微软雅黑" panose="020B0503020204020204" pitchFamily="34" charset="-122"/>
              </a:rPr>
              <a:t>多极格局初显，但大国竞争更激烈，我们面临的机遇和挑战并存</a:t>
            </a:r>
            <a:r>
              <a:rPr lang="zh-CN" altLang="en-US" sz="20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a:t>
            </a:r>
            <a:r>
              <a:rPr lang="zh-CN" altLang="en-US" sz="2000" b="1" dirty="0">
                <a:solidFill>
                  <a:srgbClr val="1A2E53"/>
                </a:solidFill>
                <a:latin typeface="微软雅黑" panose="020B0503020204020204" pitchFamily="34" charset="-122"/>
                <a:ea typeface="微软雅黑" panose="020B0503020204020204" pitchFamily="34" charset="-122"/>
              </a:rPr>
              <a:t>没有一个巩固的国防，没有一支强大的军队，和平发展就没有保障。</a:t>
            </a:r>
            <a:endParaRPr lang="zh-CN" altLang="en-US" sz="20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294" y="2930025"/>
            <a:ext cx="5202187" cy="33671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4"/>
          <p:cNvSpPr>
            <a:spLocks noChangeArrowheads="1"/>
          </p:cNvSpPr>
          <p:nvPr/>
        </p:nvSpPr>
        <p:spPr bwMode="auto">
          <a:xfrm>
            <a:off x="480994" y="5254908"/>
            <a:ext cx="6159293" cy="9612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pPr>
              <a:lnSpc>
                <a:spcPct val="150000"/>
              </a:lnSpc>
              <a:defRPr/>
            </a:pPr>
            <a:r>
              <a:rPr lang="zh-CN" altLang="en-US" sz="2000" b="1" dirty="0">
                <a:solidFill>
                  <a:srgbClr val="1A2E53"/>
                </a:solidFill>
                <a:latin typeface="微软雅黑" panose="020B0503020204020204" pitchFamily="34" charset="-122"/>
                <a:ea typeface="微软雅黑" panose="020B0503020204020204" pitchFamily="34" charset="-122"/>
              </a:rPr>
              <a:t>国民经济的发展受形势影响难以外延，更需要稳定和平的环境，唯有依靠强大的国防来打破遏制和阻碍。</a:t>
            </a:r>
            <a:endParaRPr lang="zh-CN" altLang="zh-CN" sz="2000" b="1" dirty="0">
              <a:solidFill>
                <a:srgbClr val="1A2E53"/>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483892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QQ截图20160831154924.jpg"/>
          <p:cNvPicPr>
            <a:picLocks noChangeAspect="1"/>
          </p:cNvPicPr>
          <p:nvPr/>
        </p:nvPicPr>
        <p:blipFill>
          <a:blip r:embed="rId2"/>
          <a:stretch>
            <a:fillRect/>
          </a:stretch>
        </p:blipFill>
        <p:spPr>
          <a:xfrm>
            <a:off x="33773"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24</a:t>
            </a:fld>
            <a:endParaRPr lang="zh-CN" altLang="en-US">
              <a:solidFill>
                <a:prstClr val="black">
                  <a:tint val="75000"/>
                </a:prstClr>
              </a:solidFill>
            </a:endParaRPr>
          </a:p>
        </p:txBody>
      </p:sp>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86" name="TextBox 193"/>
          <p:cNvSpPr txBox="1"/>
          <p:nvPr/>
        </p:nvSpPr>
        <p:spPr>
          <a:xfrm flipH="1">
            <a:off x="2057395" y="4845715"/>
            <a:ext cx="4547941" cy="369332"/>
          </a:xfrm>
          <a:prstGeom prst="rect">
            <a:avLst/>
          </a:prstGeom>
          <a:noFill/>
        </p:spPr>
        <p:txBody>
          <a:bodyPr wrap="square" lIns="0" tIns="0" rIns="0" bIns="0" rtlCol="0" anchor="t">
            <a:spAutoFit/>
          </a:bodyPr>
          <a:lstStyle/>
          <a:p>
            <a:pPr>
              <a:spcBef>
                <a:spcPct val="20000"/>
              </a:spcBef>
              <a:defRPr/>
            </a:pPr>
            <a:r>
              <a:rPr lang="zh-CN" altLang="en-US" sz="1600" b="1" dirty="0" smtClean="0">
                <a:solidFill>
                  <a:srgbClr val="1A2E53"/>
                </a:solidFill>
                <a:latin typeface="微软雅黑"/>
                <a:ea typeface="微软雅黑"/>
              </a:rPr>
              <a:t>公积金、住房补贴（</a:t>
            </a:r>
            <a:r>
              <a:rPr lang="en-US" altLang="zh-CN" sz="2400" b="1" dirty="0">
                <a:solidFill>
                  <a:srgbClr val="1A2E53"/>
                </a:solidFill>
                <a:latin typeface="微软雅黑"/>
                <a:ea typeface="微软雅黑"/>
              </a:rPr>
              <a:t>12%</a:t>
            </a:r>
            <a:r>
              <a:rPr lang="en-US" altLang="zh-CN" sz="1600" b="1" dirty="0" smtClean="0">
                <a:solidFill>
                  <a:srgbClr val="1A2E53"/>
                </a:solidFill>
                <a:latin typeface="微软雅黑"/>
                <a:ea typeface="微软雅黑"/>
              </a:rPr>
              <a:t>+</a:t>
            </a:r>
            <a:r>
              <a:rPr lang="en-US" altLang="zh-CN" sz="2400" b="1" dirty="0" smtClean="0">
                <a:solidFill>
                  <a:srgbClr val="1A2E53"/>
                </a:solidFill>
                <a:latin typeface="微软雅黑"/>
                <a:ea typeface="微软雅黑"/>
              </a:rPr>
              <a:t>12%</a:t>
            </a:r>
            <a:r>
              <a:rPr lang="zh-CN" altLang="en-US" sz="1600" b="1" dirty="0">
                <a:solidFill>
                  <a:srgbClr val="1A2E53"/>
                </a:solidFill>
                <a:latin typeface="微软雅黑"/>
                <a:ea typeface="微软雅黑"/>
              </a:rPr>
              <a:t>）</a:t>
            </a:r>
            <a:r>
              <a:rPr lang="en-US" altLang="zh-CN" sz="1600" b="1" dirty="0">
                <a:solidFill>
                  <a:srgbClr val="1A2E53"/>
                </a:solidFill>
                <a:latin typeface="微软雅黑"/>
                <a:ea typeface="微软雅黑"/>
              </a:rPr>
              <a:t>+</a:t>
            </a:r>
            <a:r>
              <a:rPr lang="en-US" altLang="zh-CN" sz="2400" b="1" dirty="0" smtClean="0">
                <a:solidFill>
                  <a:srgbClr val="1A2E53"/>
                </a:solidFill>
                <a:latin typeface="微软雅黑"/>
                <a:ea typeface="微软雅黑"/>
              </a:rPr>
              <a:t>24%</a:t>
            </a:r>
            <a:endParaRPr lang="en-US" altLang="zh-CN" sz="1600" b="1" dirty="0" smtClean="0">
              <a:solidFill>
                <a:srgbClr val="1A2E53"/>
              </a:solidFill>
              <a:latin typeface="微软雅黑"/>
              <a:ea typeface="微软雅黑"/>
            </a:endParaRPr>
          </a:p>
        </p:txBody>
      </p:sp>
      <p:sp>
        <p:nvSpPr>
          <p:cNvPr id="14" name="TextBox 193"/>
          <p:cNvSpPr txBox="1"/>
          <p:nvPr/>
        </p:nvSpPr>
        <p:spPr>
          <a:xfrm flipH="1">
            <a:off x="2090054" y="2201358"/>
            <a:ext cx="2685289" cy="1255728"/>
          </a:xfrm>
          <a:prstGeom prst="rect">
            <a:avLst/>
          </a:prstGeom>
          <a:noFill/>
        </p:spPr>
        <p:txBody>
          <a:bodyPr wrap="square" lIns="0" tIns="0" rIns="0" bIns="0" rtlCol="0" anchor="t">
            <a:spAutoFit/>
          </a:bodyPr>
          <a:lstStyle/>
          <a:p>
            <a:pPr>
              <a:spcBef>
                <a:spcPct val="20000"/>
              </a:spcBef>
              <a:defRPr/>
            </a:pPr>
            <a:r>
              <a:rPr lang="zh-CN" altLang="en-US" sz="1600" b="1" dirty="0" smtClean="0">
                <a:solidFill>
                  <a:srgbClr val="1A2E53"/>
                </a:solidFill>
                <a:latin typeface="微软雅黑"/>
                <a:ea typeface="微软雅黑"/>
              </a:rPr>
              <a:t>博士：</a:t>
            </a:r>
            <a:r>
              <a:rPr lang="en-US" altLang="zh-CN" sz="2400" b="1" dirty="0" smtClean="0">
                <a:solidFill>
                  <a:srgbClr val="1A2E53"/>
                </a:solidFill>
                <a:latin typeface="微软雅黑"/>
                <a:ea typeface="微软雅黑"/>
              </a:rPr>
              <a:t>17</a:t>
            </a:r>
            <a:r>
              <a:rPr lang="zh-CN" altLang="en-US" sz="1600" b="1" dirty="0" smtClean="0">
                <a:solidFill>
                  <a:srgbClr val="1A2E53"/>
                </a:solidFill>
                <a:latin typeface="微软雅黑"/>
                <a:ea typeface="微软雅黑"/>
              </a:rPr>
              <a:t>万、</a:t>
            </a:r>
            <a:r>
              <a:rPr lang="en-US" altLang="zh-CN" sz="2400" b="1" dirty="0" smtClean="0">
                <a:solidFill>
                  <a:srgbClr val="1A2E53"/>
                </a:solidFill>
                <a:latin typeface="微软雅黑"/>
                <a:ea typeface="微软雅黑"/>
              </a:rPr>
              <a:t>21</a:t>
            </a:r>
            <a:r>
              <a:rPr lang="zh-CN" altLang="en-US" sz="1600" b="1" dirty="0" smtClean="0">
                <a:solidFill>
                  <a:srgbClr val="1A2E53"/>
                </a:solidFill>
                <a:latin typeface="微软雅黑"/>
                <a:ea typeface="微软雅黑"/>
              </a:rPr>
              <a:t>万年薪                        </a:t>
            </a:r>
            <a:endParaRPr lang="en-US" altLang="zh-CN" sz="1600" b="1" dirty="0" smtClean="0">
              <a:solidFill>
                <a:srgbClr val="1A2E53"/>
              </a:solidFill>
              <a:latin typeface="微软雅黑"/>
              <a:ea typeface="微软雅黑"/>
            </a:endParaRPr>
          </a:p>
          <a:p>
            <a:pPr>
              <a:spcBef>
                <a:spcPct val="20000"/>
              </a:spcBef>
              <a:defRPr/>
            </a:pPr>
            <a:r>
              <a:rPr lang="en-US" altLang="zh-CN" sz="1600" b="1" dirty="0" smtClean="0">
                <a:solidFill>
                  <a:srgbClr val="1A2E53"/>
                </a:solidFill>
                <a:latin typeface="微软雅黑"/>
                <a:ea typeface="微软雅黑"/>
              </a:rPr>
              <a:t>          </a:t>
            </a:r>
            <a:r>
              <a:rPr lang="en-US" altLang="zh-CN" sz="2400" b="1" dirty="0">
                <a:solidFill>
                  <a:srgbClr val="1A2E53"/>
                </a:solidFill>
                <a:latin typeface="微软雅黑"/>
                <a:ea typeface="微软雅黑"/>
              </a:rPr>
              <a:t>20</a:t>
            </a:r>
            <a:r>
              <a:rPr lang="zh-CN" altLang="en-US" sz="1600" b="1" dirty="0" smtClean="0">
                <a:solidFill>
                  <a:srgbClr val="1A2E53"/>
                </a:solidFill>
                <a:latin typeface="微软雅黑"/>
                <a:ea typeface="微软雅黑"/>
              </a:rPr>
              <a:t>万、</a:t>
            </a:r>
            <a:r>
              <a:rPr lang="en-US" altLang="zh-CN" sz="2400" b="1" dirty="0">
                <a:solidFill>
                  <a:srgbClr val="1A2E53"/>
                </a:solidFill>
                <a:latin typeface="微软雅黑"/>
                <a:ea typeface="微软雅黑"/>
              </a:rPr>
              <a:t>65</a:t>
            </a:r>
            <a:r>
              <a:rPr lang="zh-CN" altLang="en-US" sz="1600" b="1" dirty="0" smtClean="0">
                <a:solidFill>
                  <a:srgbClr val="1A2E53"/>
                </a:solidFill>
                <a:latin typeface="微软雅黑"/>
                <a:ea typeface="微软雅黑"/>
              </a:rPr>
              <a:t>万安家费</a:t>
            </a:r>
            <a:endParaRPr lang="en-US" altLang="zh-CN" sz="1600" b="1" dirty="0" smtClean="0">
              <a:solidFill>
                <a:srgbClr val="1A2E53"/>
              </a:solidFill>
              <a:latin typeface="微软雅黑"/>
              <a:ea typeface="微软雅黑"/>
            </a:endParaRPr>
          </a:p>
          <a:p>
            <a:pPr>
              <a:spcBef>
                <a:spcPct val="20000"/>
              </a:spcBef>
              <a:defRPr/>
            </a:pPr>
            <a:r>
              <a:rPr lang="zh-CN" altLang="en-US" sz="1600" b="1" dirty="0" smtClean="0">
                <a:solidFill>
                  <a:srgbClr val="1A2E53"/>
                </a:solidFill>
                <a:latin typeface="微软雅黑"/>
                <a:ea typeface="微软雅黑"/>
              </a:rPr>
              <a:t>硕士：</a:t>
            </a:r>
            <a:r>
              <a:rPr lang="en-US" altLang="zh-CN" sz="2400" b="1" dirty="0">
                <a:solidFill>
                  <a:srgbClr val="1A2E53"/>
                </a:solidFill>
                <a:latin typeface="微软雅黑"/>
                <a:ea typeface="微软雅黑"/>
              </a:rPr>
              <a:t>15-20</a:t>
            </a:r>
            <a:r>
              <a:rPr lang="zh-CN" altLang="en-US" sz="1600" b="1" dirty="0" smtClean="0">
                <a:solidFill>
                  <a:srgbClr val="1A2E53"/>
                </a:solidFill>
                <a:latin typeface="微软雅黑"/>
                <a:ea typeface="微软雅黑"/>
              </a:rPr>
              <a:t>万年收入</a:t>
            </a:r>
            <a:endParaRPr lang="zh-CN" altLang="en-US" sz="1600" b="1" dirty="0">
              <a:solidFill>
                <a:srgbClr val="1A2E53"/>
              </a:solidFill>
              <a:latin typeface="微软雅黑"/>
              <a:ea typeface="微软雅黑"/>
            </a:endParaRPr>
          </a:p>
        </p:txBody>
      </p:sp>
      <p:sp>
        <p:nvSpPr>
          <p:cNvPr id="2" name="矩形 1"/>
          <p:cNvSpPr/>
          <p:nvPr/>
        </p:nvSpPr>
        <p:spPr>
          <a:xfrm>
            <a:off x="1992080" y="5233536"/>
            <a:ext cx="4909461" cy="880241"/>
          </a:xfrm>
          <a:prstGeom prst="rect">
            <a:avLst/>
          </a:prstGeom>
        </p:spPr>
        <p:txBody>
          <a:bodyPr wrap="square">
            <a:spAutoFit/>
          </a:bodyPr>
          <a:lstStyle/>
          <a:p>
            <a:pPr>
              <a:lnSpc>
                <a:spcPct val="150000"/>
              </a:lnSpc>
              <a:spcBef>
                <a:spcPct val="20000"/>
              </a:spcBef>
              <a:defRPr/>
            </a:pPr>
            <a:r>
              <a:rPr lang="zh-CN" altLang="en-US" sz="1600" b="1" dirty="0" smtClean="0">
                <a:solidFill>
                  <a:srgbClr val="1A2E53"/>
                </a:solidFill>
                <a:latin typeface="微软雅黑"/>
                <a:ea typeface="微软雅黑"/>
              </a:rPr>
              <a:t>单身公寓</a:t>
            </a:r>
            <a:endParaRPr lang="en-US" altLang="zh-CN" sz="1600" b="1" dirty="0" smtClean="0">
              <a:solidFill>
                <a:srgbClr val="1A2E53"/>
              </a:solidFill>
              <a:latin typeface="微软雅黑"/>
              <a:ea typeface="微软雅黑"/>
            </a:endParaRPr>
          </a:p>
          <a:p>
            <a:pPr>
              <a:lnSpc>
                <a:spcPct val="150000"/>
              </a:lnSpc>
              <a:spcBef>
                <a:spcPct val="20000"/>
              </a:spcBef>
              <a:defRPr/>
            </a:pPr>
            <a:r>
              <a:rPr lang="zh-CN" altLang="en-US" sz="1600" b="1" dirty="0" smtClean="0">
                <a:solidFill>
                  <a:srgbClr val="1A2E53"/>
                </a:solidFill>
                <a:latin typeface="微软雅黑"/>
                <a:ea typeface="微软雅黑"/>
              </a:rPr>
              <a:t>或</a:t>
            </a:r>
            <a:r>
              <a:rPr lang="zh-CN" altLang="en-US" sz="1600" b="1" dirty="0">
                <a:solidFill>
                  <a:srgbClr val="1A2E53"/>
                </a:solidFill>
                <a:latin typeface="微软雅黑"/>
                <a:ea typeface="微软雅黑"/>
              </a:rPr>
              <a:t>领取租房补贴</a:t>
            </a:r>
            <a:r>
              <a:rPr lang="en-US" altLang="zh-CN" sz="1600" b="1" dirty="0">
                <a:solidFill>
                  <a:srgbClr val="1A2E53"/>
                </a:solidFill>
                <a:latin typeface="微软雅黑"/>
                <a:ea typeface="微软雅黑"/>
              </a:rPr>
              <a:t>7200</a:t>
            </a:r>
            <a:r>
              <a:rPr lang="zh-CN" altLang="en-US" sz="1600" b="1" dirty="0">
                <a:solidFill>
                  <a:srgbClr val="1A2E53"/>
                </a:solidFill>
                <a:latin typeface="微软雅黑"/>
                <a:ea typeface="微软雅黑"/>
              </a:rPr>
              <a:t>元</a:t>
            </a:r>
            <a:r>
              <a:rPr lang="en-US" altLang="zh-CN" sz="1600" b="1" dirty="0">
                <a:solidFill>
                  <a:srgbClr val="1A2E53"/>
                </a:solidFill>
                <a:latin typeface="微软雅黑"/>
                <a:ea typeface="微软雅黑"/>
              </a:rPr>
              <a:t>/</a:t>
            </a:r>
            <a:r>
              <a:rPr lang="zh-CN" altLang="en-US" sz="1600" b="1" dirty="0">
                <a:solidFill>
                  <a:srgbClr val="1A2E53"/>
                </a:solidFill>
                <a:latin typeface="微软雅黑"/>
                <a:ea typeface="微软雅黑"/>
              </a:rPr>
              <a:t>年</a:t>
            </a:r>
            <a:endParaRPr lang="en-US" altLang="zh-CN" sz="1600" b="1" dirty="0">
              <a:solidFill>
                <a:srgbClr val="1A2E53"/>
              </a:solidFill>
              <a:latin typeface="微软雅黑"/>
              <a:ea typeface="微软雅黑"/>
            </a:endParaRPr>
          </a:p>
        </p:txBody>
      </p:sp>
      <p:pic>
        <p:nvPicPr>
          <p:cNvPr id="20" name="Picture 10" descr="集体宿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053" y="2387711"/>
            <a:ext cx="4858931" cy="3142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a:xfrm>
            <a:off x="643164" y="1818022"/>
            <a:ext cx="6127090" cy="499624"/>
          </a:xfrm>
          <a:prstGeom prst="rect">
            <a:avLst/>
          </a:prstGeom>
        </p:spPr>
        <p:txBody>
          <a:bodyPr wrap="square">
            <a:spAutoFit/>
          </a:bodyPr>
          <a:lstStyle/>
          <a:p>
            <a:pPr lvl="0">
              <a:lnSpc>
                <a:spcPct val="150000"/>
              </a:lnSpc>
              <a:spcBef>
                <a:spcPct val="0"/>
              </a:spcBef>
            </a:pPr>
            <a:r>
              <a:rPr lang="zh-CN" altLang="en-US" sz="2000" b="1" dirty="0" smtClean="0">
                <a:solidFill>
                  <a:srgbClr val="1A2E53"/>
                </a:solidFill>
                <a:latin typeface="微软雅黑" panose="020B0503020204020204" pitchFamily="34" charset="-122"/>
                <a:ea typeface="微软雅黑" panose="020B0503020204020204" pitchFamily="34" charset="-122"/>
              </a:rPr>
              <a:t>薪酬水平</a:t>
            </a:r>
            <a:endParaRPr lang="en-US" altLang="zh-CN" sz="2000" b="1" dirty="0">
              <a:solidFill>
                <a:srgbClr val="1A2E53"/>
              </a:solidFill>
              <a:latin typeface="微软雅黑" panose="020B0503020204020204" pitchFamily="34" charset="-122"/>
              <a:ea typeface="微软雅黑" panose="020B0503020204020204" pitchFamily="34" charset="-122"/>
            </a:endParaRPr>
          </a:p>
        </p:txBody>
      </p:sp>
      <p:sp>
        <p:nvSpPr>
          <p:cNvPr id="22" name="TextBox 16"/>
          <p:cNvSpPr txBox="1">
            <a:spLocks noChangeArrowheads="1"/>
          </p:cNvSpPr>
          <p:nvPr/>
        </p:nvSpPr>
        <p:spPr bwMode="auto">
          <a:xfrm>
            <a:off x="2062724" y="1033654"/>
            <a:ext cx="53862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i="1" dirty="0">
                <a:solidFill>
                  <a:srgbClr val="0E192C"/>
                </a:solidFill>
                <a:latin typeface="微软雅黑" pitchFamily="34" charset="-122"/>
                <a:ea typeface="微软雅黑" pitchFamily="34" charset="-122"/>
              </a:rPr>
              <a:t>强大的国防建设需要优秀人才加入</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
        <p:nvSpPr>
          <p:cNvPr id="23" name="矩形 22"/>
          <p:cNvSpPr/>
          <p:nvPr/>
        </p:nvSpPr>
        <p:spPr>
          <a:xfrm>
            <a:off x="643164" y="4409658"/>
            <a:ext cx="6127090" cy="553998"/>
          </a:xfrm>
          <a:prstGeom prst="rect">
            <a:avLst/>
          </a:prstGeom>
        </p:spPr>
        <p:txBody>
          <a:bodyPr wrap="square">
            <a:spAutoFit/>
          </a:bodyPr>
          <a:lstStyle/>
          <a:p>
            <a:pPr lvl="0">
              <a:lnSpc>
                <a:spcPct val="150000"/>
              </a:lnSpc>
              <a:spcBef>
                <a:spcPct val="0"/>
              </a:spcBef>
            </a:pPr>
            <a:r>
              <a:rPr lang="zh-CN" altLang="en-US" sz="2000" b="1" dirty="0">
                <a:solidFill>
                  <a:srgbClr val="1A2E53"/>
                </a:solidFill>
                <a:latin typeface="微软雅黑" panose="020B0503020204020204" pitchFamily="34" charset="-122"/>
                <a:ea typeface="微软雅黑" panose="020B0503020204020204" pitchFamily="34" charset="-122"/>
              </a:rPr>
              <a:t>住</a:t>
            </a:r>
            <a:r>
              <a:rPr lang="zh-CN" altLang="en-US" sz="2000" b="1" dirty="0" smtClean="0">
                <a:solidFill>
                  <a:srgbClr val="1A2E53"/>
                </a:solidFill>
                <a:latin typeface="微软雅黑" panose="020B0503020204020204" pitchFamily="34" charset="-122"/>
                <a:ea typeface="微软雅黑" panose="020B0503020204020204" pitchFamily="34" charset="-122"/>
              </a:rPr>
              <a:t>房保障    </a:t>
            </a:r>
            <a:endParaRPr lang="en-US" altLang="zh-CN" sz="2000" b="1" dirty="0">
              <a:solidFill>
                <a:srgbClr val="1A2E53"/>
              </a:solidFill>
              <a:latin typeface="微软雅黑" panose="020B0503020204020204" pitchFamily="34" charset="-122"/>
              <a:ea typeface="微软雅黑" panose="020B0503020204020204" pitchFamily="34" charset="-122"/>
            </a:endParaRPr>
          </a:p>
        </p:txBody>
      </p:sp>
      <p:sp>
        <p:nvSpPr>
          <p:cNvPr id="24" name="TextBox 193"/>
          <p:cNvSpPr txBox="1"/>
          <p:nvPr/>
        </p:nvSpPr>
        <p:spPr>
          <a:xfrm flipH="1">
            <a:off x="2079168" y="3583884"/>
            <a:ext cx="2685289" cy="744435"/>
          </a:xfrm>
          <a:prstGeom prst="rect">
            <a:avLst/>
          </a:prstGeom>
          <a:noFill/>
        </p:spPr>
        <p:txBody>
          <a:bodyPr wrap="square" lIns="0" tIns="0" rIns="0" bIns="0" rtlCol="0" anchor="t">
            <a:spAutoFit/>
          </a:bodyPr>
          <a:lstStyle/>
          <a:p>
            <a:pPr>
              <a:lnSpc>
                <a:spcPct val="150000"/>
              </a:lnSpc>
              <a:spcBef>
                <a:spcPct val="20000"/>
              </a:spcBef>
              <a:defRPr/>
            </a:pPr>
            <a:r>
              <a:rPr lang="zh-CN" altLang="en-US" sz="1600" b="1" dirty="0" smtClean="0">
                <a:solidFill>
                  <a:srgbClr val="1A2E53"/>
                </a:solidFill>
                <a:latin typeface="微软雅黑"/>
                <a:ea typeface="微软雅黑"/>
              </a:rPr>
              <a:t>项目奖励</a:t>
            </a:r>
            <a:endParaRPr lang="en-US" altLang="zh-CN" sz="1600" b="1" dirty="0" smtClean="0">
              <a:solidFill>
                <a:srgbClr val="1A2E53"/>
              </a:solidFill>
              <a:latin typeface="微软雅黑"/>
              <a:ea typeface="微软雅黑"/>
            </a:endParaRPr>
          </a:p>
          <a:p>
            <a:pPr>
              <a:lnSpc>
                <a:spcPct val="150000"/>
              </a:lnSpc>
              <a:spcBef>
                <a:spcPct val="20000"/>
              </a:spcBef>
              <a:defRPr/>
            </a:pPr>
            <a:r>
              <a:rPr lang="zh-CN" altLang="en-US" sz="1600" b="1" dirty="0" smtClean="0">
                <a:solidFill>
                  <a:srgbClr val="1A2E53"/>
                </a:solidFill>
                <a:latin typeface="微软雅黑"/>
                <a:ea typeface="微软雅黑"/>
              </a:rPr>
              <a:t>岗位分红权</a:t>
            </a:r>
            <a:endParaRPr lang="zh-CN" altLang="en-US" sz="1600" b="1" dirty="0">
              <a:solidFill>
                <a:srgbClr val="1A2E53"/>
              </a:solidFill>
              <a:latin typeface="微软雅黑"/>
              <a:ea typeface="微软雅黑"/>
            </a:endParaRPr>
          </a:p>
        </p:txBody>
      </p:sp>
      <p:sp>
        <p:nvSpPr>
          <p:cNvPr id="15" name="矩形 14"/>
          <p:cNvSpPr/>
          <p:nvPr/>
        </p:nvSpPr>
        <p:spPr>
          <a:xfrm>
            <a:off x="7850406" y="1076326"/>
            <a:ext cx="3601370" cy="646331"/>
          </a:xfrm>
          <a:prstGeom prst="rect">
            <a:avLst/>
          </a:prstGeom>
        </p:spPr>
        <p:txBody>
          <a:bodyPr wrap="square">
            <a:spAutoFit/>
          </a:bodyPr>
          <a:lstStyle/>
          <a:p>
            <a:r>
              <a:rPr lang="en-US" altLang="zh-CN" b="1" i="1" dirty="0" smtClean="0">
                <a:solidFill>
                  <a:srgbClr val="0E192C"/>
                </a:solidFill>
                <a:latin typeface="微软雅黑" pitchFamily="34" charset="-122"/>
                <a:ea typeface="微软雅黑" pitchFamily="34" charset="-122"/>
              </a:rPr>
              <a:t>&gt;&gt;&gt;</a:t>
            </a:r>
            <a:r>
              <a:rPr lang="zh-CN" altLang="en-US" b="1" i="1" dirty="0" smtClean="0">
                <a:solidFill>
                  <a:srgbClr val="0E192C"/>
                </a:solidFill>
                <a:latin typeface="微软雅黑" pitchFamily="34" charset="-122"/>
                <a:ea typeface="微软雅黑" pitchFamily="34" charset="-122"/>
              </a:rPr>
              <a:t>十</a:t>
            </a:r>
            <a:r>
              <a:rPr lang="zh-CN" altLang="en-US" b="1" i="1" dirty="0">
                <a:solidFill>
                  <a:srgbClr val="0E192C"/>
                </a:solidFill>
                <a:latin typeface="微软雅黑" pitchFamily="34" charset="-122"/>
                <a:ea typeface="微软雅黑" pitchFamily="34" charset="-122"/>
              </a:rPr>
              <a:t>四</a:t>
            </a:r>
            <a:r>
              <a:rPr lang="zh-CN" altLang="en-US" b="1" i="1" dirty="0" smtClean="0">
                <a:solidFill>
                  <a:srgbClr val="0E192C"/>
                </a:solidFill>
                <a:latin typeface="微软雅黑" pitchFamily="34" charset="-122"/>
                <a:ea typeface="微软雅黑" pitchFamily="34" charset="-122"/>
              </a:rPr>
              <a:t>所为</a:t>
            </a:r>
            <a:r>
              <a:rPr lang="zh-CN" altLang="en-US" b="1" i="1" dirty="0">
                <a:solidFill>
                  <a:srgbClr val="0E192C"/>
                </a:solidFill>
                <a:latin typeface="微软雅黑" pitchFamily="34" charset="-122"/>
                <a:ea typeface="微软雅黑" pitchFamily="34" charset="-122"/>
              </a:rPr>
              <a:t>有志青年们提供了良好的工作保障</a:t>
            </a:r>
          </a:p>
        </p:txBody>
      </p:sp>
    </p:spTree>
    <p:extLst>
      <p:ext uri="{BB962C8B-B14F-4D97-AF65-F5344CB8AC3E}">
        <p14:creationId xmlns:p14="http://schemas.microsoft.com/office/powerpoint/2010/main" val="1818426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QQ截图20160831154924.jpg"/>
          <p:cNvPicPr>
            <a:picLocks noChangeAspect="1"/>
          </p:cNvPicPr>
          <p:nvPr/>
        </p:nvPicPr>
        <p:blipFill>
          <a:blip r:embed="rId2"/>
          <a:stretch>
            <a:fillRect/>
          </a:stretch>
        </p:blipFill>
        <p:spPr>
          <a:xfrm>
            <a:off x="16886"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25</a:t>
            </a:fld>
            <a:endParaRPr lang="zh-CN" altLang="en-US">
              <a:solidFill>
                <a:prstClr val="black">
                  <a:tint val="75000"/>
                </a:prstClr>
              </a:solidFill>
            </a:endParaRPr>
          </a:p>
        </p:txBody>
      </p:sp>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51" name="椭圆 50"/>
          <p:cNvSpPr/>
          <p:nvPr/>
        </p:nvSpPr>
        <p:spPr>
          <a:xfrm>
            <a:off x="8667815" y="944615"/>
            <a:ext cx="760029" cy="760029"/>
          </a:xfrm>
          <a:prstGeom prst="ellipse">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4"/>
          <p:cNvSpPr>
            <a:spLocks noChangeArrowheads="1"/>
          </p:cNvSpPr>
          <p:nvPr/>
        </p:nvSpPr>
        <p:spPr bwMode="auto">
          <a:xfrm>
            <a:off x="1537825" y="2336888"/>
            <a:ext cx="664823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zh-CN" altLang="en-US" sz="20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乘坐班车：</a:t>
            </a:r>
            <a:r>
              <a:rPr lang="en-US" altLang="zh-CN" sz="28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18</a:t>
            </a:r>
            <a:r>
              <a:rPr lang="zh-CN" altLang="en-US" sz="20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条班车线路    </a:t>
            </a:r>
            <a:r>
              <a:rPr lang="en-US" altLang="zh-CN" sz="28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36</a:t>
            </a:r>
            <a:r>
              <a:rPr lang="zh-CN" altLang="en-US" sz="20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辆班车  </a:t>
            </a:r>
            <a:r>
              <a:rPr lang="en-US" altLang="zh-CN" sz="28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50</a:t>
            </a:r>
            <a:r>
              <a:rPr lang="zh-CN" altLang="en-US" sz="20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个站点 </a:t>
            </a:r>
          </a:p>
        </p:txBody>
      </p:sp>
      <p:sp>
        <p:nvSpPr>
          <p:cNvPr id="16" name="矩形 34"/>
          <p:cNvSpPr>
            <a:spLocks noChangeArrowheads="1"/>
          </p:cNvSpPr>
          <p:nvPr/>
        </p:nvSpPr>
        <p:spPr bwMode="auto">
          <a:xfrm>
            <a:off x="1537825" y="2792845"/>
            <a:ext cx="468880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zh-CN" altLang="en-US" sz="20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或领取</a:t>
            </a:r>
            <a:r>
              <a:rPr lang="en-US" altLang="zh-CN" sz="40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4800</a:t>
            </a:r>
            <a:r>
              <a:rPr lang="zh-CN" altLang="en-US" sz="20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元交通补贴</a:t>
            </a:r>
            <a:endParaRPr lang="zh-CN" altLang="en-US" sz="20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6311" y="1111288"/>
            <a:ext cx="3645932" cy="2616168"/>
          </a:xfrm>
          <a:prstGeom prst="rect">
            <a:avLst/>
          </a:prstGeom>
          <a:ln>
            <a:noFill/>
          </a:ln>
          <a:effectLst>
            <a:softEdge rad="112500"/>
          </a:effectLst>
        </p:spPr>
      </p:pic>
      <p:sp>
        <p:nvSpPr>
          <p:cNvPr id="20" name="矩形 19"/>
          <p:cNvSpPr/>
          <p:nvPr/>
        </p:nvSpPr>
        <p:spPr>
          <a:xfrm>
            <a:off x="513877" y="1910778"/>
            <a:ext cx="6127090" cy="553998"/>
          </a:xfrm>
          <a:prstGeom prst="rect">
            <a:avLst/>
          </a:prstGeom>
        </p:spPr>
        <p:txBody>
          <a:bodyPr wrap="square">
            <a:spAutoFit/>
          </a:bodyPr>
          <a:lstStyle/>
          <a:p>
            <a:pPr lvl="0">
              <a:lnSpc>
                <a:spcPct val="150000"/>
              </a:lnSpc>
              <a:spcBef>
                <a:spcPct val="0"/>
              </a:spcBef>
            </a:pPr>
            <a:r>
              <a:rPr lang="zh-CN" altLang="en-US" sz="2000" b="1" dirty="0" smtClean="0">
                <a:solidFill>
                  <a:srgbClr val="1A2E53"/>
                </a:solidFill>
                <a:latin typeface="微软雅黑" panose="020B0503020204020204" pitchFamily="34" charset="-122"/>
                <a:ea typeface="微软雅黑" panose="020B0503020204020204" pitchFamily="34" charset="-122"/>
              </a:rPr>
              <a:t>交通保障    </a:t>
            </a:r>
            <a:endParaRPr lang="en-US" altLang="zh-CN" sz="2000" b="1" dirty="0">
              <a:solidFill>
                <a:srgbClr val="1A2E53"/>
              </a:solidFill>
              <a:latin typeface="微软雅黑" panose="020B0503020204020204" pitchFamily="34" charset="-122"/>
              <a:ea typeface="微软雅黑" panose="020B0503020204020204" pitchFamily="34" charset="-122"/>
            </a:endParaRPr>
          </a:p>
        </p:txBody>
      </p:sp>
      <p:sp>
        <p:nvSpPr>
          <p:cNvPr id="22" name="矩形 21"/>
          <p:cNvSpPr/>
          <p:nvPr/>
        </p:nvSpPr>
        <p:spPr>
          <a:xfrm>
            <a:off x="535649" y="3845770"/>
            <a:ext cx="6127090" cy="553998"/>
          </a:xfrm>
          <a:prstGeom prst="rect">
            <a:avLst/>
          </a:prstGeom>
        </p:spPr>
        <p:txBody>
          <a:bodyPr wrap="square">
            <a:spAutoFit/>
          </a:bodyPr>
          <a:lstStyle/>
          <a:p>
            <a:pPr lvl="0">
              <a:lnSpc>
                <a:spcPct val="150000"/>
              </a:lnSpc>
              <a:spcBef>
                <a:spcPct val="0"/>
              </a:spcBef>
            </a:pPr>
            <a:r>
              <a:rPr lang="zh-CN" altLang="en-US" sz="2000" b="1" dirty="0" smtClean="0">
                <a:solidFill>
                  <a:srgbClr val="1A2E53"/>
                </a:solidFill>
                <a:latin typeface="微软雅黑" panose="020B0503020204020204" pitchFamily="34" charset="-122"/>
                <a:ea typeface="微软雅黑" panose="020B0503020204020204" pitchFamily="34" charset="-122"/>
              </a:rPr>
              <a:t>餐饮保障    </a:t>
            </a:r>
            <a:endParaRPr lang="en-US" altLang="zh-CN" sz="2000" b="1" dirty="0">
              <a:solidFill>
                <a:srgbClr val="1A2E53"/>
              </a:solidFill>
              <a:latin typeface="微软雅黑" panose="020B0503020204020204" pitchFamily="34" charset="-122"/>
              <a:ea typeface="微软雅黑" panose="020B0503020204020204" pitchFamily="34" charset="-122"/>
            </a:endParaRPr>
          </a:p>
        </p:txBody>
      </p:sp>
      <p:sp>
        <p:nvSpPr>
          <p:cNvPr id="23" name="矩形 34"/>
          <p:cNvSpPr>
            <a:spLocks noChangeArrowheads="1"/>
          </p:cNvSpPr>
          <p:nvPr/>
        </p:nvSpPr>
        <p:spPr bwMode="auto">
          <a:xfrm>
            <a:off x="1548596" y="4271819"/>
            <a:ext cx="72884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en-US" altLang="zh-CN" sz="40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6000</a:t>
            </a:r>
            <a:r>
              <a:rPr lang="zh-CN" altLang="en-US" sz="20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元伙食补</a:t>
            </a:r>
            <a:r>
              <a:rPr lang="zh-CN" altLang="en-US" sz="20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贴</a:t>
            </a:r>
            <a:endParaRPr lang="en-US" altLang="zh-CN" sz="20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p:txBody>
      </p:sp>
      <p:pic>
        <p:nvPicPr>
          <p:cNvPr id="24" name="Picture 8" descr="用餐环境"/>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1626" y="3792771"/>
            <a:ext cx="3580617" cy="23819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6"/>
          <p:cNvSpPr txBox="1">
            <a:spLocks noChangeArrowheads="1"/>
          </p:cNvSpPr>
          <p:nvPr/>
        </p:nvSpPr>
        <p:spPr bwMode="auto">
          <a:xfrm>
            <a:off x="2062725" y="1033654"/>
            <a:ext cx="175453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a:solidFill>
                  <a:srgbClr val="1A2E53"/>
                </a:solidFill>
                <a:latin typeface="微软雅黑" panose="020B0503020204020204" pitchFamily="34" charset="-122"/>
                <a:ea typeface="微软雅黑" panose="020B0503020204020204" pitchFamily="34" charset="-122"/>
              </a:rPr>
              <a:t>工作保</a:t>
            </a:r>
            <a:r>
              <a:rPr lang="zh-CN" altLang="en-US" sz="2400" b="1" dirty="0" smtClean="0">
                <a:solidFill>
                  <a:srgbClr val="1A2E53"/>
                </a:solidFill>
                <a:latin typeface="微软雅黑" panose="020B0503020204020204" pitchFamily="34" charset="-122"/>
                <a:ea typeface="微软雅黑" panose="020B0503020204020204" pitchFamily="34" charset="-122"/>
              </a:rPr>
              <a:t>障</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514030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QQ截图20160831154924.jpg"/>
          <p:cNvPicPr>
            <a:picLocks noChangeAspect="1"/>
          </p:cNvPicPr>
          <p:nvPr/>
        </p:nvPicPr>
        <p:blipFill>
          <a:blip r:embed="rId2"/>
          <a:stretch>
            <a:fillRect/>
          </a:stretch>
        </p:blipFill>
        <p:spPr>
          <a:xfrm>
            <a:off x="16886"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26</a:t>
            </a:fld>
            <a:endParaRPr lang="zh-CN" altLang="en-US">
              <a:solidFill>
                <a:prstClr val="black">
                  <a:tint val="75000"/>
                </a:prstClr>
              </a:solidFill>
            </a:endParaRPr>
          </a:p>
        </p:txBody>
      </p:sp>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3" name="矩形 34"/>
          <p:cNvSpPr>
            <a:spLocks noChangeArrowheads="1"/>
          </p:cNvSpPr>
          <p:nvPr/>
        </p:nvSpPr>
        <p:spPr bwMode="auto">
          <a:xfrm>
            <a:off x="1537825" y="2176891"/>
            <a:ext cx="4079194"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en-US" altLang="zh-CN" sz="3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9</a:t>
            </a:r>
            <a:r>
              <a:rPr lang="zh-CN" altLang="en-US" sz="24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天高温假</a:t>
            </a:r>
            <a:endParaRPr lang="en-US" altLang="zh-CN" sz="24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a:p>
            <a:pPr fontAlgn="base">
              <a:lnSpc>
                <a:spcPct val="150000"/>
              </a:lnSpc>
              <a:spcBef>
                <a:spcPct val="0"/>
              </a:spcBef>
              <a:spcAft>
                <a:spcPct val="0"/>
              </a:spcAft>
            </a:pPr>
            <a:r>
              <a:rPr lang="en-US" altLang="zh-CN" sz="3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11</a:t>
            </a:r>
            <a:r>
              <a:rPr lang="zh-CN" altLang="en-US" sz="24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个兴趣社</a:t>
            </a:r>
            <a:r>
              <a:rPr lang="zh-CN" altLang="en-US" sz="24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团</a:t>
            </a:r>
            <a:endParaRPr lang="en-US" altLang="zh-CN" sz="24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a:p>
            <a:pPr fontAlgn="base">
              <a:lnSpc>
                <a:spcPct val="150000"/>
              </a:lnSpc>
              <a:spcBef>
                <a:spcPct val="0"/>
              </a:spcBef>
              <a:spcAft>
                <a:spcPct val="0"/>
              </a:spcAft>
            </a:pPr>
            <a:r>
              <a:rPr lang="en-US" altLang="zh-CN" sz="44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14</a:t>
            </a:r>
            <a:r>
              <a:rPr lang="zh-CN" altLang="en-US" sz="24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天春</a:t>
            </a:r>
            <a:r>
              <a:rPr lang="zh-CN" altLang="en-US" sz="24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节</a:t>
            </a:r>
            <a:r>
              <a:rPr lang="zh-CN" altLang="en-US" sz="24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假</a:t>
            </a:r>
            <a:endParaRPr lang="zh-CN" altLang="en-US" sz="24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a:p>
            <a:pPr fontAlgn="base">
              <a:lnSpc>
                <a:spcPct val="150000"/>
              </a:lnSpc>
              <a:spcBef>
                <a:spcPct val="0"/>
              </a:spcBef>
              <a:spcAft>
                <a:spcPct val="0"/>
              </a:spcAft>
            </a:pPr>
            <a:r>
              <a:rPr lang="zh-CN" altLang="en-US" sz="24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另还有带</a:t>
            </a:r>
            <a:r>
              <a:rPr lang="zh-CN" altLang="en-US" sz="24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薪年休假</a:t>
            </a:r>
            <a:endParaRPr lang="zh-CN" altLang="en-US" sz="24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p:txBody>
      </p:sp>
      <p:grpSp>
        <p:nvGrpSpPr>
          <p:cNvPr id="26" name="组合 25"/>
          <p:cNvGrpSpPr/>
          <p:nvPr/>
        </p:nvGrpSpPr>
        <p:grpSpPr>
          <a:xfrm>
            <a:off x="5383330" y="1640649"/>
            <a:ext cx="5684187" cy="4163770"/>
            <a:chOff x="5153246" y="689560"/>
            <a:chExt cx="6712184" cy="5177005"/>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3435" y="994072"/>
              <a:ext cx="2790834" cy="2423242"/>
            </a:xfrm>
            <a:prstGeom prst="rect">
              <a:avLst/>
            </a:prstGeom>
            <a:ln>
              <a:noFill/>
            </a:ln>
            <a:effectLst>
              <a:softEdge rad="112500"/>
            </a:effectLst>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4278" y="689560"/>
              <a:ext cx="3121152" cy="2081784"/>
            </a:xfrm>
            <a:prstGeom prst="rect">
              <a:avLst/>
            </a:prstGeom>
            <a:ln>
              <a:noFill/>
            </a:ln>
            <a:effectLst>
              <a:softEdge rad="112500"/>
            </a:effectLst>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3246" y="3438887"/>
              <a:ext cx="3210437" cy="2134599"/>
            </a:xfrm>
            <a:prstGeom prst="rect">
              <a:avLst/>
            </a:prstGeom>
            <a:ln>
              <a:noFill/>
            </a:ln>
            <a:effectLst>
              <a:softEdge rad="112500"/>
            </a:effectLst>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1842" y="3928118"/>
              <a:ext cx="2913146" cy="1938447"/>
            </a:xfrm>
            <a:prstGeom prst="rect">
              <a:avLst/>
            </a:prstGeom>
            <a:ln>
              <a:noFill/>
            </a:ln>
            <a:effectLst>
              <a:softEdge rad="112500"/>
            </a:effectLst>
          </p:spPr>
        </p:pic>
        <p:pic>
          <p:nvPicPr>
            <p:cNvPr id="25" name="图片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1507" y="2252427"/>
              <a:ext cx="3184243" cy="2117183"/>
            </a:xfrm>
            <a:prstGeom prst="rect">
              <a:avLst/>
            </a:prstGeom>
            <a:ln>
              <a:noFill/>
            </a:ln>
            <a:effectLst>
              <a:softEdge rad="112500"/>
            </a:effectLst>
          </p:spPr>
        </p:pic>
      </p:grpSp>
      <p:pic>
        <p:nvPicPr>
          <p:cNvPr id="24" name="图片 2" descr="卖报.jpg"/>
          <p:cNvPicPr>
            <a:picLocks noGrp="1"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25125" y="3244837"/>
            <a:ext cx="40417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513877" y="1910778"/>
            <a:ext cx="6127090" cy="553998"/>
          </a:xfrm>
          <a:prstGeom prst="rect">
            <a:avLst/>
          </a:prstGeom>
        </p:spPr>
        <p:txBody>
          <a:bodyPr wrap="square">
            <a:spAutoFit/>
          </a:bodyPr>
          <a:lstStyle/>
          <a:p>
            <a:pPr lvl="0">
              <a:lnSpc>
                <a:spcPct val="150000"/>
              </a:lnSpc>
              <a:spcBef>
                <a:spcPct val="0"/>
              </a:spcBef>
            </a:pPr>
            <a:r>
              <a:rPr lang="zh-CN" altLang="en-US" sz="2000" b="1" dirty="0" smtClean="0">
                <a:solidFill>
                  <a:srgbClr val="1A2E53"/>
                </a:solidFill>
                <a:latin typeface="微软雅黑" panose="020B0503020204020204" pitchFamily="34" charset="-122"/>
                <a:ea typeface="微软雅黑" panose="020B0503020204020204" pitchFamily="34" charset="-122"/>
              </a:rPr>
              <a:t>休闲保障    </a:t>
            </a:r>
            <a:endParaRPr lang="en-US" altLang="zh-CN" sz="2000" b="1" dirty="0">
              <a:solidFill>
                <a:srgbClr val="1A2E53"/>
              </a:solidFill>
              <a:latin typeface="微软雅黑" panose="020B0503020204020204" pitchFamily="34" charset="-122"/>
              <a:ea typeface="微软雅黑" panose="020B0503020204020204" pitchFamily="34" charset="-122"/>
            </a:endParaRPr>
          </a:p>
        </p:txBody>
      </p:sp>
      <p:sp>
        <p:nvSpPr>
          <p:cNvPr id="15" name="TextBox 16"/>
          <p:cNvSpPr txBox="1">
            <a:spLocks noChangeArrowheads="1"/>
          </p:cNvSpPr>
          <p:nvPr/>
        </p:nvSpPr>
        <p:spPr bwMode="auto">
          <a:xfrm>
            <a:off x="2062725" y="1033654"/>
            <a:ext cx="175453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a:solidFill>
                  <a:srgbClr val="1A2E53"/>
                </a:solidFill>
                <a:latin typeface="微软雅黑" panose="020B0503020204020204" pitchFamily="34" charset="-122"/>
                <a:ea typeface="微软雅黑" panose="020B0503020204020204" pitchFamily="34" charset="-122"/>
              </a:rPr>
              <a:t>生活</a:t>
            </a:r>
            <a:r>
              <a:rPr lang="zh-CN" altLang="en-US" sz="2400" b="1" dirty="0" smtClean="0">
                <a:solidFill>
                  <a:srgbClr val="1A2E53"/>
                </a:solidFill>
                <a:latin typeface="微软雅黑" panose="020B0503020204020204" pitchFamily="34" charset="-122"/>
                <a:ea typeface="微软雅黑" panose="020B0503020204020204" pitchFamily="34" charset="-122"/>
              </a:rPr>
              <a:t>保障</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343114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QQ截图20160831154924.jpg"/>
          <p:cNvPicPr>
            <a:picLocks noChangeAspect="1"/>
          </p:cNvPicPr>
          <p:nvPr/>
        </p:nvPicPr>
        <p:blipFill>
          <a:blip r:embed="rId2"/>
          <a:stretch>
            <a:fillRect/>
          </a:stretch>
        </p:blipFill>
        <p:spPr>
          <a:xfrm>
            <a:off x="16886"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27</a:t>
            </a:fld>
            <a:endParaRPr lang="zh-CN" altLang="en-US">
              <a:solidFill>
                <a:prstClr val="black">
                  <a:tint val="75000"/>
                </a:prstClr>
              </a:solidFill>
            </a:endParaRPr>
          </a:p>
        </p:txBody>
      </p:sp>
      <p:sp>
        <p:nvSpPr>
          <p:cNvPr id="6"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7" name="TextBox 16"/>
          <p:cNvSpPr txBox="1">
            <a:spLocks noChangeArrowheads="1"/>
          </p:cNvSpPr>
          <p:nvPr/>
        </p:nvSpPr>
        <p:spPr bwMode="auto">
          <a:xfrm>
            <a:off x="2062725" y="1033654"/>
            <a:ext cx="175453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人才需求</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
        <p:nvSpPr>
          <p:cNvPr id="9" name="矩形 8"/>
          <p:cNvSpPr/>
          <p:nvPr/>
        </p:nvSpPr>
        <p:spPr>
          <a:xfrm>
            <a:off x="643163" y="1457062"/>
            <a:ext cx="10514693" cy="499624"/>
          </a:xfrm>
          <a:prstGeom prst="rect">
            <a:avLst/>
          </a:prstGeom>
        </p:spPr>
        <p:txBody>
          <a:bodyPr wrap="square">
            <a:spAutoFit/>
          </a:bodyPr>
          <a:lstStyle/>
          <a:p>
            <a:pPr lvl="0">
              <a:lnSpc>
                <a:spcPct val="150000"/>
              </a:lnSpc>
              <a:spcBef>
                <a:spcPct val="0"/>
              </a:spcBef>
            </a:pPr>
            <a:r>
              <a:rPr lang="en-US" altLang="zh-CN" sz="2000" b="1" dirty="0" smtClean="0">
                <a:solidFill>
                  <a:srgbClr val="1A2E53"/>
                </a:solidFill>
                <a:latin typeface="微软雅黑" panose="020B0503020204020204" pitchFamily="34" charset="-122"/>
                <a:ea typeface="微软雅黑" panose="020B0503020204020204" pitchFamily="34" charset="-122"/>
              </a:rPr>
              <a:t>2018</a:t>
            </a:r>
            <a:r>
              <a:rPr lang="zh-CN" altLang="en-US" sz="2000" b="1" dirty="0" smtClean="0">
                <a:solidFill>
                  <a:srgbClr val="1A2E53"/>
                </a:solidFill>
                <a:latin typeface="微软雅黑" panose="020B0503020204020204" pitchFamily="34" charset="-122"/>
                <a:ea typeface="微软雅黑" panose="020B0503020204020204" pitchFamily="34" charset="-122"/>
              </a:rPr>
              <a:t>年我们招聘以下专业的博士、硕士研究生：</a:t>
            </a:r>
            <a:endParaRPr lang="en-US" altLang="zh-CN" sz="2000" b="1" dirty="0">
              <a:solidFill>
                <a:srgbClr val="1A2E53"/>
              </a:solidFill>
              <a:latin typeface="微软雅黑" panose="020B0503020204020204" pitchFamily="34" charset="-122"/>
              <a:ea typeface="微软雅黑" panose="020B0503020204020204" pitchFamily="34" charset="-122"/>
            </a:endParaRPr>
          </a:p>
        </p:txBody>
      </p:sp>
      <p:graphicFrame>
        <p:nvGraphicFramePr>
          <p:cNvPr id="3" name="表格 2"/>
          <p:cNvGraphicFramePr>
            <a:graphicFrameLocks noGrp="1"/>
          </p:cNvGraphicFramePr>
          <p:nvPr>
            <p:extLst>
              <p:ext uri="{D42A27DB-BD31-4B8C-83A1-F6EECF244321}">
                <p14:modId xmlns:p14="http://schemas.microsoft.com/office/powerpoint/2010/main" val="666028091"/>
              </p:ext>
            </p:extLst>
          </p:nvPr>
        </p:nvGraphicFramePr>
        <p:xfrm>
          <a:off x="937082" y="1995849"/>
          <a:ext cx="10541045" cy="4429014"/>
        </p:xfrm>
        <a:graphic>
          <a:graphicData uri="http://schemas.openxmlformats.org/drawingml/2006/table">
            <a:tbl>
              <a:tblPr/>
              <a:tblGrid>
                <a:gridCol w="2098449"/>
                <a:gridCol w="3147673"/>
                <a:gridCol w="5294923"/>
              </a:tblGrid>
              <a:tr h="304894">
                <a:tc>
                  <a:txBody>
                    <a:bodyPr/>
                    <a:lstStyle/>
                    <a:p>
                      <a:pPr algn="ctr" rtl="0" fontAlgn="ctr"/>
                      <a:r>
                        <a:rPr lang="zh-CN" altLang="en-US" sz="1400" b="1" i="0" u="none" strike="noStrike" dirty="0" smtClean="0">
                          <a:solidFill>
                            <a:srgbClr val="000000"/>
                          </a:solidFill>
                          <a:effectLst/>
                          <a:latin typeface="宋体"/>
                        </a:rPr>
                        <a:t>部门类别</a:t>
                      </a:r>
                      <a:endParaRPr lang="zh-CN" altLang="en-US" sz="1400" b="1" i="0" u="none" strike="noStrike" dirty="0">
                        <a:solidFill>
                          <a:srgbClr val="000000"/>
                        </a:solidFill>
                        <a:effectLst/>
                        <a:latin typeface="宋体"/>
                      </a:endParaRPr>
                    </a:p>
                  </a:txBody>
                  <a:tcPr marL="6636" marR="6636" marT="66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dirty="0">
                          <a:solidFill>
                            <a:srgbClr val="000000"/>
                          </a:solidFill>
                          <a:effectLst/>
                          <a:latin typeface="宋体"/>
                        </a:rPr>
                        <a:t>研究</a:t>
                      </a:r>
                      <a:r>
                        <a:rPr lang="zh-CN" altLang="en-US" sz="1400" b="1" i="0" u="none" strike="noStrike" dirty="0" smtClean="0">
                          <a:solidFill>
                            <a:srgbClr val="000000"/>
                          </a:solidFill>
                          <a:effectLst/>
                          <a:latin typeface="宋体"/>
                        </a:rPr>
                        <a:t>领域（主要从事的工作）</a:t>
                      </a:r>
                      <a:endParaRPr lang="zh-CN" altLang="en-US" sz="1400" b="1" i="0" u="none" strike="noStrike" dirty="0">
                        <a:solidFill>
                          <a:srgbClr val="000000"/>
                        </a:solidFill>
                        <a:effectLst/>
                        <a:latin typeface="宋体"/>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dirty="0" smtClean="0">
                          <a:solidFill>
                            <a:srgbClr val="000000"/>
                          </a:solidFill>
                          <a:effectLst/>
                          <a:latin typeface="宋体"/>
                        </a:rPr>
                        <a:t>专业需求</a:t>
                      </a:r>
                      <a:endParaRPr lang="zh-CN" altLang="en-US" sz="1400" b="1" i="0" u="none" strike="noStrike" dirty="0">
                        <a:solidFill>
                          <a:srgbClr val="000000"/>
                        </a:solidFill>
                        <a:effectLst/>
                        <a:latin typeface="宋体"/>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56291">
                <a:tc>
                  <a:txBody>
                    <a:bodyPr/>
                    <a:lstStyle/>
                    <a:p>
                      <a:pPr algn="ctr" rtl="0" fontAlgn="ctr"/>
                      <a:r>
                        <a:rPr lang="zh-CN" altLang="en-US" sz="1400" b="0" i="0" u="none" strike="noStrike" dirty="0" smtClean="0">
                          <a:solidFill>
                            <a:srgbClr val="000000"/>
                          </a:solidFill>
                          <a:effectLst/>
                          <a:latin typeface="黑体" pitchFamily="49" charset="-122"/>
                          <a:ea typeface="黑体" pitchFamily="49" charset="-122"/>
                        </a:rPr>
                        <a:t>研究</a:t>
                      </a:r>
                      <a:r>
                        <a:rPr lang="zh-CN" altLang="en-US" sz="1400" b="0" i="0" u="none" strike="noStrike" dirty="0" smtClean="0">
                          <a:solidFill>
                            <a:srgbClr val="000000"/>
                          </a:solidFill>
                          <a:effectLst/>
                          <a:latin typeface="黑体" pitchFamily="49" charset="-122"/>
                          <a:ea typeface="黑体" pitchFamily="49" charset="-122"/>
                        </a:rPr>
                        <a:t>部</a:t>
                      </a:r>
                      <a:endParaRPr lang="en-US" altLang="zh-CN" sz="1400" b="0" i="0" u="none" strike="noStrike" dirty="0" smtClean="0">
                        <a:solidFill>
                          <a:srgbClr val="000000"/>
                        </a:solidFill>
                        <a:effectLst/>
                        <a:latin typeface="黑体" pitchFamily="49" charset="-122"/>
                        <a:ea typeface="黑体" pitchFamily="49" charset="-122"/>
                      </a:endParaRPr>
                    </a:p>
                    <a:p>
                      <a:pPr algn="ctr" rtl="0" fontAlgn="ctr"/>
                      <a:r>
                        <a:rPr lang="zh-CN" altLang="en-US" sz="1400" b="0" i="0" u="none" strike="noStrike" dirty="0" smtClean="0">
                          <a:solidFill>
                            <a:srgbClr val="000000"/>
                          </a:solidFill>
                          <a:effectLst/>
                          <a:latin typeface="黑体" pitchFamily="49" charset="-122"/>
                          <a:ea typeface="黑体" pitchFamily="49" charset="-122"/>
                        </a:rPr>
                        <a:t>（一、二、三、四、五部）</a:t>
                      </a:r>
                      <a:endParaRPr lang="zh-CN" altLang="en-US" sz="1400" b="0" i="0" u="none" strike="noStrike" dirty="0">
                        <a:solidFill>
                          <a:srgbClr val="000000"/>
                        </a:solidFill>
                        <a:effectLst/>
                        <a:latin typeface="黑体" pitchFamily="49" charset="-122"/>
                        <a:ea typeface="黑体" pitchFamily="49" charset="-122"/>
                      </a:endParaRPr>
                    </a:p>
                  </a:txBody>
                  <a:tcPr marL="6636" marR="6636" marT="66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r>
                        <a:rPr lang="zh-CN" altLang="en-US" sz="1400" b="0" i="0" u="none" strike="noStrike" kern="1200" dirty="0" smtClean="0">
                          <a:solidFill>
                            <a:srgbClr val="000000"/>
                          </a:solidFill>
                          <a:effectLst/>
                          <a:latin typeface="华文楷体" pitchFamily="2" charset="-122"/>
                          <a:ea typeface="华文楷体" pitchFamily="2" charset="-122"/>
                          <a:cs typeface="+mn-cs"/>
                        </a:rPr>
                        <a:t>从事产品技术研发工作</a:t>
                      </a:r>
                      <a:endParaRPr lang="en-US" altLang="zh-CN" sz="1400" b="0" i="0" u="none" strike="noStrike" kern="1200" dirty="0" smtClean="0">
                        <a:solidFill>
                          <a:srgbClr val="000000"/>
                        </a:solidFill>
                        <a:effectLst/>
                        <a:latin typeface="华文楷体" pitchFamily="2" charset="-122"/>
                        <a:ea typeface="华文楷体" pitchFamily="2" charset="-122"/>
                        <a:cs typeface="+mn-cs"/>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200" b="0" i="0" u="none" strike="noStrike" dirty="0" smtClean="0">
                          <a:solidFill>
                            <a:srgbClr val="000000"/>
                          </a:solidFill>
                          <a:effectLst/>
                          <a:latin typeface="华文楷体" pitchFamily="2" charset="-122"/>
                          <a:ea typeface="华文楷体" pitchFamily="2" charset="-122"/>
                        </a:rPr>
                        <a:t>一部：总体研究部</a:t>
                      </a:r>
                      <a:r>
                        <a:rPr lang="en-US" altLang="zh-CN" sz="1200" b="0" i="0" u="none" strike="noStrike" baseline="0" dirty="0" smtClean="0">
                          <a:solidFill>
                            <a:srgbClr val="000000"/>
                          </a:solidFill>
                          <a:effectLst/>
                          <a:latin typeface="华文楷体" pitchFamily="2" charset="-122"/>
                          <a:ea typeface="华文楷体" pitchFamily="2" charset="-122"/>
                        </a:rPr>
                        <a:t>                </a:t>
                      </a:r>
                      <a:r>
                        <a:rPr lang="zh-CN" altLang="en-US" sz="1200" b="0" i="0" u="none" strike="noStrike" dirty="0" smtClean="0">
                          <a:solidFill>
                            <a:srgbClr val="000000"/>
                          </a:solidFill>
                          <a:effectLst/>
                          <a:latin typeface="华文楷体" pitchFamily="2" charset="-122"/>
                          <a:ea typeface="华文楷体" pitchFamily="2" charset="-122"/>
                        </a:rPr>
                        <a:t>二部：系统研究部</a:t>
                      </a:r>
                      <a:endParaRPr lang="en-US" altLang="zh-CN" sz="1200" b="0" i="0" u="none" strike="noStrike" dirty="0" smtClean="0">
                        <a:solidFill>
                          <a:srgbClr val="000000"/>
                        </a:solidFill>
                        <a:effectLst/>
                        <a:latin typeface="华文楷体" pitchFamily="2" charset="-122"/>
                        <a:ea typeface="华文楷体" pitchFamily="2" charset="-122"/>
                      </a:endParaRPr>
                    </a:p>
                    <a:p>
                      <a:pPr algn="l" rtl="0" fontAlgn="ctr"/>
                      <a:r>
                        <a:rPr lang="zh-CN" altLang="en-US" sz="1200" b="0" i="0" u="none" strike="noStrike" dirty="0" smtClean="0">
                          <a:solidFill>
                            <a:srgbClr val="000000"/>
                          </a:solidFill>
                          <a:effectLst/>
                          <a:latin typeface="华文楷体" pitchFamily="2" charset="-122"/>
                          <a:ea typeface="华文楷体" pitchFamily="2" charset="-122"/>
                        </a:rPr>
                        <a:t>三部：信息处理研究部         四部：天线微波研究部</a:t>
                      </a:r>
                      <a:endParaRPr lang="en-US" altLang="zh-CN" sz="1200" b="0" i="0" u="none" strike="noStrike" dirty="0" smtClean="0">
                        <a:solidFill>
                          <a:srgbClr val="000000"/>
                        </a:solidFill>
                        <a:effectLst/>
                        <a:latin typeface="华文楷体" pitchFamily="2" charset="-122"/>
                        <a:ea typeface="华文楷体" pitchFamily="2" charset="-122"/>
                      </a:endParaRPr>
                    </a:p>
                    <a:p>
                      <a:pPr algn="l" rtl="0" fontAlgn="ctr"/>
                      <a:r>
                        <a:rPr lang="zh-CN" altLang="en-US" sz="1200" b="0" i="0" u="none" strike="noStrike" dirty="0" smtClean="0">
                          <a:solidFill>
                            <a:srgbClr val="000000"/>
                          </a:solidFill>
                          <a:effectLst/>
                          <a:latin typeface="华文楷体" pitchFamily="2" charset="-122"/>
                          <a:ea typeface="华文楷体" pitchFamily="2" charset="-122"/>
                        </a:rPr>
                        <a:t>五部：结构工艺研究部</a:t>
                      </a:r>
                      <a:endParaRPr lang="en-US" altLang="zh-CN" sz="1200" b="0" i="0" u="none" strike="noStrike" dirty="0" smtClean="0">
                        <a:solidFill>
                          <a:srgbClr val="000000"/>
                        </a:solidFill>
                        <a:effectLst/>
                        <a:latin typeface="华文楷体" pitchFamily="2" charset="-122"/>
                        <a:ea typeface="华文楷体" pitchFamily="2" charset="-122"/>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76071">
                <a:tc>
                  <a:txBody>
                    <a:bodyPr/>
                    <a:lstStyle/>
                    <a:p>
                      <a:pPr algn="ctr" rtl="0" fontAlgn="ctr"/>
                      <a:r>
                        <a:rPr lang="zh-CN" altLang="en-US" sz="1400" b="0" i="0" u="none" strike="noStrike" dirty="0" smtClean="0">
                          <a:solidFill>
                            <a:srgbClr val="000000"/>
                          </a:solidFill>
                          <a:effectLst/>
                          <a:latin typeface="黑体" pitchFamily="49" charset="-122"/>
                          <a:ea typeface="黑体" pitchFamily="49" charset="-122"/>
                        </a:rPr>
                        <a:t>重点实验</a:t>
                      </a:r>
                      <a:r>
                        <a:rPr lang="zh-CN" altLang="en-US" sz="1400" b="0" i="0" u="none" strike="noStrike" dirty="0" smtClean="0">
                          <a:solidFill>
                            <a:srgbClr val="000000"/>
                          </a:solidFill>
                          <a:effectLst/>
                          <a:latin typeface="黑体" pitchFamily="49" charset="-122"/>
                          <a:ea typeface="黑体" pitchFamily="49" charset="-122"/>
                        </a:rPr>
                        <a:t>室</a:t>
                      </a:r>
                      <a:endParaRPr lang="en-US" altLang="zh-CN" sz="1400" b="0" i="0" u="none" strike="noStrike" dirty="0" smtClean="0">
                        <a:solidFill>
                          <a:srgbClr val="000000"/>
                        </a:solidFill>
                        <a:effectLst/>
                        <a:latin typeface="黑体" pitchFamily="49" charset="-122"/>
                        <a:ea typeface="黑体" pitchFamily="49" charset="-122"/>
                      </a:endParaRPr>
                    </a:p>
                    <a:p>
                      <a:pPr algn="ctr" rtl="0" fontAlgn="ctr"/>
                      <a:r>
                        <a:rPr lang="zh-CN" altLang="en-US" sz="1400" b="0" i="0" u="none" strike="noStrike" dirty="0" smtClean="0">
                          <a:solidFill>
                            <a:srgbClr val="000000"/>
                          </a:solidFill>
                          <a:effectLst/>
                          <a:latin typeface="黑体" pitchFamily="49" charset="-122"/>
                          <a:ea typeface="黑体" pitchFamily="49" charset="-122"/>
                        </a:rPr>
                        <a:t>（智能感知实验室）</a:t>
                      </a:r>
                      <a:endParaRPr lang="zh-CN" altLang="en-US" sz="1400" b="0" i="0" u="none" strike="noStrike" dirty="0">
                        <a:solidFill>
                          <a:srgbClr val="000000"/>
                        </a:solidFill>
                        <a:effectLst/>
                        <a:latin typeface="黑体" pitchFamily="49" charset="-122"/>
                        <a:ea typeface="黑体" pitchFamily="49" charset="-122"/>
                      </a:endParaRPr>
                    </a:p>
                  </a:txBody>
                  <a:tcPr marL="6636" marR="6636" marT="66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400" b="0" i="0" u="none" strike="noStrike" dirty="0" smtClean="0">
                          <a:solidFill>
                            <a:srgbClr val="000000"/>
                          </a:solidFill>
                          <a:effectLst/>
                          <a:latin typeface="华文楷体" pitchFamily="2" charset="-122"/>
                          <a:ea typeface="华文楷体" pitchFamily="2" charset="-122"/>
                        </a:rPr>
                        <a:t>从事预</a:t>
                      </a:r>
                      <a:r>
                        <a:rPr lang="zh-CN" altLang="en-US" sz="1400" b="0" i="0" u="none" strike="noStrike" dirty="0" smtClean="0">
                          <a:solidFill>
                            <a:srgbClr val="000000"/>
                          </a:solidFill>
                          <a:effectLst/>
                          <a:latin typeface="华文楷体" pitchFamily="2" charset="-122"/>
                          <a:ea typeface="华文楷体" pitchFamily="2" charset="-122"/>
                        </a:rPr>
                        <a:t>先研究工作</a:t>
                      </a:r>
                      <a:endParaRPr lang="zh-CN" altLang="en-US" sz="1400" b="0" i="0" u="none" strike="noStrike" dirty="0">
                        <a:solidFill>
                          <a:srgbClr val="000000"/>
                        </a:solidFill>
                        <a:effectLst/>
                        <a:latin typeface="华文楷体" pitchFamily="2" charset="-122"/>
                        <a:ea typeface="华文楷体" pitchFamily="2" charset="-122"/>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200" b="0" i="0" u="none" strike="noStrike" dirty="0" smtClean="0">
                          <a:solidFill>
                            <a:srgbClr val="000000"/>
                          </a:solidFill>
                          <a:effectLst/>
                          <a:latin typeface="华文楷体" pitchFamily="2" charset="-122"/>
                          <a:ea typeface="华文楷体" pitchFamily="2" charset="-122"/>
                        </a:rPr>
                        <a:t>声学、水声工程、数学、物理学、核科学与技术、通信与信息系统、信号与信息处理、电子科学与技术、控制科学与工程、计算机科学与技术、情报学等</a:t>
                      </a:r>
                      <a:endParaRPr lang="zh-CN" altLang="en-US" sz="1200" b="0" i="0" u="none" strike="noStrike" dirty="0">
                        <a:solidFill>
                          <a:srgbClr val="000000"/>
                        </a:solidFill>
                        <a:effectLst/>
                        <a:latin typeface="华文楷体" pitchFamily="2" charset="-122"/>
                        <a:ea typeface="华文楷体" pitchFamily="2" charset="-122"/>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53876">
                <a:tc>
                  <a:txBody>
                    <a:bodyPr/>
                    <a:lstStyle/>
                    <a:p>
                      <a:pPr algn="ctr" rtl="0" fontAlgn="ctr"/>
                      <a:r>
                        <a:rPr lang="zh-CN" altLang="en-US" sz="1400" b="0" i="0" u="none" strike="noStrike" dirty="0" smtClean="0">
                          <a:solidFill>
                            <a:srgbClr val="000000"/>
                          </a:solidFill>
                          <a:effectLst/>
                          <a:latin typeface="黑体" pitchFamily="49" charset="-122"/>
                          <a:ea typeface="黑体" pitchFamily="49" charset="-122"/>
                        </a:rPr>
                        <a:t>工程实现部</a:t>
                      </a:r>
                      <a:r>
                        <a:rPr lang="zh-CN" altLang="en-US" sz="1400" b="0" i="0" u="none" strike="noStrike" dirty="0" smtClean="0">
                          <a:solidFill>
                            <a:srgbClr val="000000"/>
                          </a:solidFill>
                          <a:effectLst/>
                          <a:latin typeface="黑体" pitchFamily="49" charset="-122"/>
                          <a:ea typeface="黑体" pitchFamily="49" charset="-122"/>
                        </a:rPr>
                        <a:t>门</a:t>
                      </a:r>
                      <a:endParaRPr lang="en-US" altLang="zh-CN" sz="1400" b="0" i="0" u="none" strike="noStrike" dirty="0" smtClean="0">
                        <a:solidFill>
                          <a:srgbClr val="000000"/>
                        </a:solidFill>
                        <a:effectLst/>
                        <a:latin typeface="黑体" pitchFamily="49" charset="-122"/>
                        <a:ea typeface="黑体" pitchFamily="49" charset="-122"/>
                      </a:endParaRPr>
                    </a:p>
                    <a:p>
                      <a:pPr algn="ctr" rtl="0" fontAlgn="ctr"/>
                      <a:r>
                        <a:rPr lang="zh-CN" altLang="en-US" sz="1400" b="0" i="0" u="none" strike="noStrike" dirty="0" smtClean="0">
                          <a:solidFill>
                            <a:srgbClr val="000000"/>
                          </a:solidFill>
                          <a:effectLst/>
                          <a:latin typeface="黑体" pitchFamily="49" charset="-122"/>
                          <a:ea typeface="黑体" pitchFamily="49" charset="-122"/>
                        </a:rPr>
                        <a:t>（装备部、微系统事业部）</a:t>
                      </a:r>
                      <a:endParaRPr lang="zh-CN" altLang="en-US" sz="1400" b="0" i="0" u="none" strike="noStrike" dirty="0">
                        <a:solidFill>
                          <a:srgbClr val="000000"/>
                        </a:solidFill>
                        <a:effectLst/>
                        <a:latin typeface="黑体" pitchFamily="49" charset="-122"/>
                        <a:ea typeface="黑体" pitchFamily="49" charset="-122"/>
                      </a:endParaRPr>
                    </a:p>
                  </a:txBody>
                  <a:tcPr marL="6636" marR="6636" marT="66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400" b="0" i="0" u="none" strike="noStrike" dirty="0" smtClean="0">
                          <a:solidFill>
                            <a:srgbClr val="000000"/>
                          </a:solidFill>
                          <a:effectLst/>
                          <a:latin typeface="华文楷体" pitchFamily="2" charset="-122"/>
                          <a:ea typeface="华文楷体" pitchFamily="2" charset="-122"/>
                        </a:rPr>
                        <a:t>从事整</a:t>
                      </a:r>
                      <a:r>
                        <a:rPr lang="zh-CN" altLang="en-US" sz="1400" b="0" i="0" u="none" strike="noStrike" dirty="0" smtClean="0">
                          <a:solidFill>
                            <a:srgbClr val="000000"/>
                          </a:solidFill>
                          <a:effectLst/>
                          <a:latin typeface="华文楷体" pitchFamily="2" charset="-122"/>
                          <a:ea typeface="华文楷体" pitchFamily="2" charset="-122"/>
                        </a:rPr>
                        <a:t>机产品调试联</a:t>
                      </a:r>
                      <a:r>
                        <a:rPr lang="zh-CN" altLang="en-US" sz="1400" b="0" i="0" u="none" strike="noStrike" dirty="0" smtClean="0">
                          <a:solidFill>
                            <a:srgbClr val="000000"/>
                          </a:solidFill>
                          <a:effectLst/>
                          <a:latin typeface="华文楷体" pitchFamily="2" charset="-122"/>
                          <a:ea typeface="华文楷体" pitchFamily="2" charset="-122"/>
                        </a:rPr>
                        <a:t>试</a:t>
                      </a:r>
                      <a:endParaRPr lang="en-US" altLang="zh-CN" sz="1400" b="0" i="0" u="none" strike="noStrike" dirty="0" smtClean="0">
                        <a:solidFill>
                          <a:srgbClr val="000000"/>
                        </a:solidFill>
                        <a:effectLst/>
                        <a:latin typeface="华文楷体" pitchFamily="2" charset="-122"/>
                        <a:ea typeface="华文楷体" pitchFamily="2" charset="-122"/>
                      </a:endParaRPr>
                    </a:p>
                    <a:p>
                      <a:pPr algn="l" rtl="0" fontAlgn="ctr"/>
                      <a:r>
                        <a:rPr lang="zh-CN" altLang="en-US" sz="1400" b="0" i="0" u="none" strike="noStrike" dirty="0" smtClean="0">
                          <a:solidFill>
                            <a:srgbClr val="000000"/>
                          </a:solidFill>
                          <a:effectLst/>
                          <a:latin typeface="华文楷体" pitchFamily="2" charset="-122"/>
                          <a:ea typeface="华文楷体" pitchFamily="2" charset="-122"/>
                        </a:rPr>
                        <a:t>从</a:t>
                      </a:r>
                      <a:r>
                        <a:rPr lang="zh-CN" altLang="en-US" sz="1400" b="0" i="0" u="none" strike="noStrike" dirty="0" smtClean="0">
                          <a:solidFill>
                            <a:srgbClr val="000000"/>
                          </a:solidFill>
                          <a:effectLst/>
                          <a:latin typeface="华文楷体" pitchFamily="2" charset="-122"/>
                          <a:ea typeface="华文楷体" pitchFamily="2" charset="-122"/>
                        </a:rPr>
                        <a:t>事组</a:t>
                      </a:r>
                      <a:r>
                        <a:rPr lang="zh-CN" altLang="en-US" sz="1400" b="0" i="0" u="none" strike="noStrike" dirty="0" smtClean="0">
                          <a:solidFill>
                            <a:srgbClr val="000000"/>
                          </a:solidFill>
                          <a:effectLst/>
                          <a:latin typeface="华文楷体" pitchFamily="2" charset="-122"/>
                          <a:ea typeface="华文楷体" pitchFamily="2" charset="-122"/>
                        </a:rPr>
                        <a:t>件设计及工</a:t>
                      </a:r>
                      <a:r>
                        <a:rPr lang="zh-CN" altLang="en-US" sz="1400" b="0" i="0" u="none" strike="noStrike" dirty="0" smtClean="0">
                          <a:solidFill>
                            <a:srgbClr val="000000"/>
                          </a:solidFill>
                          <a:effectLst/>
                          <a:latin typeface="华文楷体" pitchFamily="2" charset="-122"/>
                          <a:ea typeface="华文楷体" pitchFamily="2" charset="-122"/>
                        </a:rPr>
                        <a:t>艺研发</a:t>
                      </a:r>
                      <a:endParaRPr lang="zh-CN" altLang="en-US" sz="1400" b="0" i="0" u="none" strike="noStrike" dirty="0">
                        <a:solidFill>
                          <a:srgbClr val="000000"/>
                        </a:solidFill>
                        <a:effectLst/>
                        <a:latin typeface="华文楷体" pitchFamily="2" charset="-122"/>
                        <a:ea typeface="华文楷体" pitchFamily="2" charset="-122"/>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200" b="0" i="0" u="none" strike="noStrike" dirty="0" smtClean="0">
                          <a:solidFill>
                            <a:srgbClr val="000000"/>
                          </a:solidFill>
                          <a:effectLst/>
                          <a:latin typeface="华文楷体" pitchFamily="2" charset="-122"/>
                          <a:ea typeface="华文楷体" pitchFamily="2" charset="-122"/>
                        </a:rPr>
                        <a:t>电子科学与技术、微电子与固体电子学、电磁场与微波技术、电子封装技术、通信工程、信息与信号处理</a:t>
                      </a:r>
                      <a:endParaRPr lang="zh-CN" altLang="en-US" sz="1200" b="0" i="0" u="none" strike="noStrike" dirty="0">
                        <a:solidFill>
                          <a:srgbClr val="000000"/>
                        </a:solidFill>
                        <a:effectLst/>
                        <a:latin typeface="华文楷体" pitchFamily="2" charset="-122"/>
                        <a:ea typeface="华文楷体" pitchFamily="2" charset="-122"/>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71471">
                <a:tc>
                  <a:txBody>
                    <a:bodyPr/>
                    <a:lstStyle/>
                    <a:p>
                      <a:pPr algn="ctr" rtl="0" fontAlgn="ctr"/>
                      <a:r>
                        <a:rPr lang="zh-CN" altLang="en-US" sz="1400" b="0" i="0" u="none" strike="noStrike" dirty="0" smtClean="0">
                          <a:solidFill>
                            <a:srgbClr val="000000"/>
                          </a:solidFill>
                          <a:effectLst/>
                          <a:latin typeface="黑体" pitchFamily="49" charset="-122"/>
                          <a:ea typeface="黑体" pitchFamily="49" charset="-122"/>
                        </a:rPr>
                        <a:t>研发基础部</a:t>
                      </a:r>
                      <a:r>
                        <a:rPr lang="zh-CN" altLang="en-US" sz="1400" b="0" i="0" u="none" strike="noStrike" dirty="0" smtClean="0">
                          <a:solidFill>
                            <a:srgbClr val="000000"/>
                          </a:solidFill>
                          <a:effectLst/>
                          <a:latin typeface="黑体" pitchFamily="49" charset="-122"/>
                          <a:ea typeface="黑体" pitchFamily="49" charset="-122"/>
                        </a:rPr>
                        <a:t>门</a:t>
                      </a:r>
                      <a:endParaRPr lang="en-US" altLang="zh-CN" sz="1400" b="0" i="0" u="none" strike="noStrike" dirty="0" smtClean="0">
                        <a:solidFill>
                          <a:srgbClr val="000000"/>
                        </a:solidFill>
                        <a:effectLst/>
                        <a:latin typeface="黑体" pitchFamily="49" charset="-122"/>
                        <a:ea typeface="黑体" pitchFamily="49" charset="-122"/>
                      </a:endParaRPr>
                    </a:p>
                    <a:p>
                      <a:pPr algn="ctr" rtl="0" fontAlgn="ctr"/>
                      <a:r>
                        <a:rPr lang="zh-CN" altLang="en-US" sz="1400" b="0" i="0" u="none" strike="noStrike" dirty="0" smtClean="0">
                          <a:solidFill>
                            <a:srgbClr val="000000"/>
                          </a:solidFill>
                          <a:effectLst/>
                          <a:latin typeface="黑体" pitchFamily="49" charset="-122"/>
                          <a:ea typeface="黑体" pitchFamily="49" charset="-122"/>
                        </a:rPr>
                        <a:t>（</a:t>
                      </a:r>
                      <a:r>
                        <a:rPr lang="zh-CN" altLang="en-US" sz="1400" b="0" i="0" u="none" strike="noStrike" dirty="0" smtClean="0">
                          <a:solidFill>
                            <a:srgbClr val="000000"/>
                          </a:solidFill>
                          <a:effectLst/>
                          <a:latin typeface="黑体" pitchFamily="49" charset="-122"/>
                          <a:ea typeface="黑体" pitchFamily="49" charset="-122"/>
                        </a:rPr>
                        <a:t>质</a:t>
                      </a:r>
                      <a:r>
                        <a:rPr lang="zh-CN" altLang="en-US" sz="1400" b="0" i="0" u="none" strike="noStrike" dirty="0" smtClean="0">
                          <a:solidFill>
                            <a:srgbClr val="000000"/>
                          </a:solidFill>
                          <a:effectLst/>
                          <a:latin typeface="黑体" pitchFamily="49" charset="-122"/>
                          <a:ea typeface="黑体" pitchFamily="49" charset="-122"/>
                        </a:rPr>
                        <a:t>量部、技术基础部、物资部、机动技安部）</a:t>
                      </a:r>
                      <a:endParaRPr lang="zh-CN" altLang="en-US" sz="1400" b="0" i="0" u="none" strike="noStrike" dirty="0">
                        <a:solidFill>
                          <a:srgbClr val="000000"/>
                        </a:solidFill>
                        <a:effectLst/>
                        <a:latin typeface="黑体" pitchFamily="49" charset="-122"/>
                        <a:ea typeface="黑体" pitchFamily="49" charset="-122"/>
                      </a:endParaRPr>
                    </a:p>
                  </a:txBody>
                  <a:tcPr marL="6636" marR="6636" marT="66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400" b="0" i="0" u="none" strike="noStrike" dirty="0" smtClean="0">
                          <a:solidFill>
                            <a:srgbClr val="000000"/>
                          </a:solidFill>
                          <a:effectLst/>
                          <a:latin typeface="华文楷体" pitchFamily="2" charset="-122"/>
                          <a:ea typeface="华文楷体" pitchFamily="2" charset="-122"/>
                        </a:rPr>
                        <a:t>从</a:t>
                      </a:r>
                      <a:r>
                        <a:rPr lang="zh-CN" altLang="en-US" sz="1400" b="0" i="0" u="none" strike="noStrike" dirty="0" smtClean="0">
                          <a:solidFill>
                            <a:srgbClr val="000000"/>
                          </a:solidFill>
                          <a:effectLst/>
                          <a:latin typeface="华文楷体" pitchFamily="2" charset="-122"/>
                          <a:ea typeface="华文楷体" pitchFamily="2" charset="-122"/>
                        </a:rPr>
                        <a:t>事科研基础研究及科研保障研究</a:t>
                      </a:r>
                      <a:endParaRPr lang="zh-CN" altLang="en-US" sz="1400" b="0" i="0" u="none" strike="noStrike" dirty="0">
                        <a:solidFill>
                          <a:srgbClr val="000000"/>
                        </a:solidFill>
                        <a:effectLst/>
                        <a:latin typeface="华文楷体" pitchFamily="2" charset="-122"/>
                        <a:ea typeface="华文楷体" pitchFamily="2" charset="-122"/>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200" b="0" i="0" u="none" strike="noStrike" dirty="0" smtClean="0">
                          <a:solidFill>
                            <a:srgbClr val="000000"/>
                          </a:solidFill>
                          <a:effectLst/>
                          <a:latin typeface="华文楷体" pitchFamily="2" charset="-122"/>
                          <a:ea typeface="华文楷体" pitchFamily="2" charset="-122"/>
                        </a:rPr>
                        <a:t>可靠性工程、计算机科学与技术、信息安全、机电工程、物流管理、档案学、多媒体技术</a:t>
                      </a:r>
                      <a:endParaRPr lang="zh-CN" altLang="en-US" sz="1200" b="0" i="0" u="none" strike="noStrike" dirty="0">
                        <a:solidFill>
                          <a:srgbClr val="000000"/>
                        </a:solidFill>
                        <a:effectLst/>
                        <a:latin typeface="华文楷体" pitchFamily="2" charset="-122"/>
                        <a:ea typeface="华文楷体" pitchFamily="2" charset="-122"/>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411">
                <a:tc>
                  <a:txBody>
                    <a:bodyPr/>
                    <a:lstStyle/>
                    <a:p>
                      <a:pPr algn="ctr" rtl="0" fontAlgn="ctr"/>
                      <a:r>
                        <a:rPr lang="zh-CN" altLang="en-US" sz="1200" b="0" i="0" u="none" strike="noStrike" dirty="0" smtClean="0">
                          <a:solidFill>
                            <a:srgbClr val="000000"/>
                          </a:solidFill>
                          <a:effectLst/>
                          <a:latin typeface="黑体" pitchFamily="49" charset="-122"/>
                          <a:ea typeface="黑体" pitchFamily="49" charset="-122"/>
                        </a:rPr>
                        <a:t>科研及市场管理部</a:t>
                      </a:r>
                      <a:r>
                        <a:rPr lang="zh-CN" altLang="en-US" sz="1200" b="0" i="0" u="none" strike="noStrike" dirty="0" smtClean="0">
                          <a:solidFill>
                            <a:srgbClr val="000000"/>
                          </a:solidFill>
                          <a:effectLst/>
                          <a:latin typeface="黑体" pitchFamily="49" charset="-122"/>
                          <a:ea typeface="黑体" pitchFamily="49" charset="-122"/>
                        </a:rPr>
                        <a:t>门</a:t>
                      </a:r>
                      <a:endParaRPr lang="en-US" altLang="zh-CN" sz="1200" b="0" i="0" u="none" strike="noStrike" dirty="0" smtClean="0">
                        <a:solidFill>
                          <a:srgbClr val="000000"/>
                        </a:solidFill>
                        <a:effectLst/>
                        <a:latin typeface="黑体" pitchFamily="49" charset="-122"/>
                        <a:ea typeface="黑体" pitchFamily="49" charset="-122"/>
                      </a:endParaRPr>
                    </a:p>
                    <a:p>
                      <a:pPr algn="ctr" rtl="0" fontAlgn="ctr"/>
                      <a:r>
                        <a:rPr lang="zh-CN" altLang="en-US" sz="1200" b="0" i="0" u="none" strike="noStrike" dirty="0" smtClean="0">
                          <a:solidFill>
                            <a:srgbClr val="000000"/>
                          </a:solidFill>
                          <a:effectLst/>
                          <a:latin typeface="黑体" pitchFamily="49" charset="-122"/>
                          <a:ea typeface="黑体" pitchFamily="49" charset="-122"/>
                        </a:rPr>
                        <a:t>（科</a:t>
                      </a:r>
                      <a:r>
                        <a:rPr lang="zh-CN" altLang="en-US" sz="1200" b="0" i="0" u="none" strike="noStrike" dirty="0" smtClean="0">
                          <a:solidFill>
                            <a:srgbClr val="000000"/>
                          </a:solidFill>
                          <a:effectLst/>
                          <a:latin typeface="黑体" pitchFamily="49" charset="-122"/>
                          <a:ea typeface="黑体" pitchFamily="49" charset="-122"/>
                        </a:rPr>
                        <a:t>技</a:t>
                      </a:r>
                      <a:r>
                        <a:rPr lang="zh-CN" altLang="en-US" sz="1200" b="0" i="0" u="none" strike="noStrike" dirty="0" smtClean="0">
                          <a:solidFill>
                            <a:srgbClr val="000000"/>
                          </a:solidFill>
                          <a:effectLst/>
                          <a:latin typeface="黑体" pitchFamily="49" charset="-122"/>
                          <a:ea typeface="黑体" pitchFamily="49" charset="-122"/>
                        </a:rPr>
                        <a:t>部、发展部、规划运行部、国际合作部、财务部、人力资源部、法务办）</a:t>
                      </a:r>
                      <a:endParaRPr lang="zh-CN" altLang="en-US" sz="1200" b="0" i="0" u="none" strike="noStrike" dirty="0">
                        <a:solidFill>
                          <a:srgbClr val="000000"/>
                        </a:solidFill>
                        <a:effectLst/>
                        <a:latin typeface="黑体" pitchFamily="49" charset="-122"/>
                        <a:ea typeface="黑体" pitchFamily="49" charset="-122"/>
                      </a:endParaRPr>
                    </a:p>
                  </a:txBody>
                  <a:tcPr marL="6636" marR="6636" marT="66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400" b="0" i="0" u="none" strike="noStrike" dirty="0" smtClean="0">
                          <a:solidFill>
                            <a:srgbClr val="000000"/>
                          </a:solidFill>
                          <a:effectLst/>
                          <a:latin typeface="华文楷体" pitchFamily="2" charset="-122"/>
                          <a:ea typeface="华文楷体" pitchFamily="2" charset="-122"/>
                        </a:rPr>
                        <a:t>从事科研计划管理、项目管理、市场营销、财务管理、人力资源管理、战略规划、法务管理等职能管理工作</a:t>
                      </a:r>
                      <a:endParaRPr lang="en-US" altLang="zh-CN" sz="1400" b="0" i="0" u="none" strike="noStrike" dirty="0" smtClean="0">
                        <a:solidFill>
                          <a:srgbClr val="000000"/>
                        </a:solidFill>
                        <a:effectLst/>
                        <a:latin typeface="华文楷体" pitchFamily="2" charset="-122"/>
                        <a:ea typeface="华文楷体" pitchFamily="2" charset="-122"/>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200" b="0" i="0" u="none" strike="noStrike" dirty="0" smtClean="0">
                          <a:solidFill>
                            <a:srgbClr val="000000"/>
                          </a:solidFill>
                          <a:effectLst/>
                          <a:latin typeface="华文楷体" pitchFamily="2" charset="-122"/>
                          <a:ea typeface="华文楷体" pitchFamily="2" charset="-122"/>
                        </a:rPr>
                        <a:t>电子类、通信类、机械类相关工科专业</a:t>
                      </a:r>
                      <a:endParaRPr lang="en-US" altLang="zh-CN" sz="1200" b="0" i="0" u="none" strike="noStrike" dirty="0" smtClean="0">
                        <a:solidFill>
                          <a:srgbClr val="000000"/>
                        </a:solidFill>
                        <a:effectLst/>
                        <a:latin typeface="华文楷体" pitchFamily="2" charset="-122"/>
                        <a:ea typeface="华文楷体" pitchFamily="2" charset="-122"/>
                      </a:endParaRPr>
                    </a:p>
                    <a:p>
                      <a:pPr algn="l" rtl="0" fontAlgn="ctr"/>
                      <a:r>
                        <a:rPr lang="zh-CN" altLang="en-US" sz="1200" b="0" i="0" u="none" strike="noStrike" dirty="0" smtClean="0">
                          <a:solidFill>
                            <a:srgbClr val="000000"/>
                          </a:solidFill>
                          <a:effectLst/>
                          <a:latin typeface="华文楷体" pitchFamily="2" charset="-122"/>
                          <a:ea typeface="华文楷体" pitchFamily="2" charset="-122"/>
                        </a:rPr>
                        <a:t>管理科学与工程、企业管理、人力资源管理、法律、经济学、金融学、财务管理、审计、工业工程等</a:t>
                      </a:r>
                      <a:endParaRPr lang="zh-CN" altLang="en-US" sz="1200" b="0" i="0" u="none" strike="noStrike" dirty="0">
                        <a:solidFill>
                          <a:srgbClr val="000000"/>
                        </a:solidFill>
                        <a:effectLst/>
                        <a:latin typeface="华文楷体" pitchFamily="2" charset="-122"/>
                        <a:ea typeface="华文楷体" pitchFamily="2" charset="-122"/>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894154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QQ截图20160831154924.jpg"/>
          <p:cNvPicPr>
            <a:picLocks noChangeAspect="1"/>
          </p:cNvPicPr>
          <p:nvPr/>
        </p:nvPicPr>
        <p:blipFill>
          <a:blip r:embed="rId2"/>
          <a:stretch>
            <a:fillRect/>
          </a:stretch>
        </p:blipFill>
        <p:spPr>
          <a:xfrm>
            <a:off x="16886"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28</a:t>
            </a:fld>
            <a:endParaRPr lang="zh-CN" altLang="en-US">
              <a:solidFill>
                <a:prstClr val="black">
                  <a:tint val="75000"/>
                </a:prstClr>
              </a:solidFill>
            </a:endParaRPr>
          </a:p>
        </p:txBody>
      </p:sp>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1" name="TextBox 16"/>
          <p:cNvSpPr txBox="1">
            <a:spLocks noChangeArrowheads="1"/>
          </p:cNvSpPr>
          <p:nvPr/>
        </p:nvSpPr>
        <p:spPr bwMode="auto">
          <a:xfrm>
            <a:off x="1907949" y="1049339"/>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联系我们</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
        <p:nvSpPr>
          <p:cNvPr id="8" name="矩形 47"/>
          <p:cNvSpPr>
            <a:spLocks noChangeArrowheads="1"/>
          </p:cNvSpPr>
          <p:nvPr/>
        </p:nvSpPr>
        <p:spPr bwMode="auto">
          <a:xfrm>
            <a:off x="4558166" y="4062935"/>
            <a:ext cx="6430014" cy="49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fontAlgn="ctr" hangingPunct="1">
              <a:lnSpc>
                <a:spcPct val="110000"/>
              </a:lnSpc>
              <a:spcBef>
                <a:spcPct val="0"/>
              </a:spcBef>
              <a:buFont typeface="Arial" panose="020B0604020202020204" pitchFamily="34" charset="0"/>
              <a:buNone/>
            </a:pPr>
            <a:r>
              <a:rPr lang="zh-CN" altLang="en-US" sz="2400" b="1" dirty="0" smtClean="0">
                <a:solidFill>
                  <a:srgbClr val="1A2E53"/>
                </a:solidFill>
                <a:latin typeface="微软雅黑" panose="020B0503020204020204" pitchFamily="34" charset="-122"/>
                <a:ea typeface="微软雅黑" panose="020B0503020204020204" pitchFamily="34" charset="-122"/>
                <a:sym typeface="方正兰亭黑_GBK"/>
              </a:rPr>
              <a:t>中国电子</a:t>
            </a:r>
            <a:r>
              <a:rPr lang="zh-CN" altLang="en-US" sz="2400" b="1" dirty="0">
                <a:solidFill>
                  <a:srgbClr val="1A2E53"/>
                </a:solidFill>
                <a:latin typeface="微软雅黑" panose="020B0503020204020204" pitchFamily="34" charset="-122"/>
                <a:ea typeface="微软雅黑" panose="020B0503020204020204" pitchFamily="34" charset="-122"/>
                <a:sym typeface="方正兰亭黑_GBK"/>
              </a:rPr>
              <a:t>科技集团公司第十四研究所</a:t>
            </a:r>
          </a:p>
        </p:txBody>
      </p:sp>
      <p:sp>
        <p:nvSpPr>
          <p:cNvPr id="13" name="文本框 12"/>
          <p:cNvSpPr txBox="1"/>
          <p:nvPr/>
        </p:nvSpPr>
        <p:spPr>
          <a:xfrm>
            <a:off x="3130315" y="4962430"/>
            <a:ext cx="2500547" cy="1323439"/>
          </a:xfrm>
          <a:prstGeom prst="rect">
            <a:avLst/>
          </a:prstGeom>
          <a:noFill/>
        </p:spPr>
        <p:txBody>
          <a:bodyPr wrap="square" rtlCol="0">
            <a:spAutoFit/>
          </a:bodyPr>
          <a:lstStyle/>
          <a:p>
            <a:r>
              <a:rPr lang="zh-CN" altLang="en-US" sz="8000" b="1" dirty="0" smtClean="0">
                <a:solidFill>
                  <a:srgbClr val="1A2E53"/>
                </a:solidFill>
                <a:latin typeface="方正舒体" panose="02010601030101010101" pitchFamily="2" charset="-122"/>
                <a:ea typeface="方正舒体" panose="02010601030101010101" pitchFamily="2" charset="-122"/>
              </a:rPr>
              <a:t>尽责</a:t>
            </a:r>
            <a:endParaRPr lang="en-US" sz="8000" b="1" dirty="0">
              <a:solidFill>
                <a:srgbClr val="1A2E53"/>
              </a:solidFill>
              <a:latin typeface="方正舒体" panose="02010601030101010101" pitchFamily="2" charset="-122"/>
              <a:ea typeface="方正舒体" panose="02010601030101010101" pitchFamily="2" charset="-122"/>
            </a:endParaRPr>
          </a:p>
        </p:txBody>
      </p:sp>
      <p:sp>
        <p:nvSpPr>
          <p:cNvPr id="14" name="文本框 13"/>
          <p:cNvSpPr txBox="1"/>
          <p:nvPr/>
        </p:nvSpPr>
        <p:spPr>
          <a:xfrm>
            <a:off x="5963955" y="4962430"/>
            <a:ext cx="2526901" cy="1323439"/>
          </a:xfrm>
          <a:prstGeom prst="rect">
            <a:avLst/>
          </a:prstGeom>
          <a:noFill/>
        </p:spPr>
        <p:txBody>
          <a:bodyPr wrap="square" rtlCol="0">
            <a:spAutoFit/>
          </a:bodyPr>
          <a:lstStyle/>
          <a:p>
            <a:r>
              <a:rPr lang="zh-CN" altLang="en-US" sz="8000" b="1" dirty="0">
                <a:solidFill>
                  <a:srgbClr val="1A2E53"/>
                </a:solidFill>
                <a:latin typeface="方正舒体" panose="02010601030101010101" pitchFamily="2" charset="-122"/>
                <a:ea typeface="方正舒体" panose="02010601030101010101" pitchFamily="2" charset="-122"/>
              </a:rPr>
              <a:t>创新</a:t>
            </a:r>
            <a:endParaRPr lang="en-US" sz="8000" b="1" dirty="0">
              <a:solidFill>
                <a:srgbClr val="1A2E53"/>
              </a:solidFill>
              <a:latin typeface="方正舒体" panose="02010601030101010101" pitchFamily="2" charset="-122"/>
              <a:ea typeface="方正舒体" panose="02010601030101010101" pitchFamily="2" charset="-122"/>
            </a:endParaRPr>
          </a:p>
        </p:txBody>
      </p:sp>
      <p:sp>
        <p:nvSpPr>
          <p:cNvPr id="15" name="Rectangle 1"/>
          <p:cNvSpPr>
            <a:spLocks noChangeArrowheads="1"/>
          </p:cNvSpPr>
          <p:nvPr/>
        </p:nvSpPr>
        <p:spPr bwMode="auto">
          <a:xfrm>
            <a:off x="4566289" y="2231787"/>
            <a:ext cx="6221575"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zh-CN" altLang="en-US" sz="1600" b="1" dirty="0">
                <a:solidFill>
                  <a:srgbClr val="1A2E53"/>
                </a:solidFill>
                <a:latin typeface="微软雅黑" panose="020B0503020204020204" pitchFamily="34" charset="-122"/>
                <a:ea typeface="微软雅黑" panose="020B0503020204020204" pitchFamily="34" charset="-122"/>
              </a:rPr>
              <a:t>我们热烈</a:t>
            </a:r>
            <a:r>
              <a:rPr lang="zh-CN" altLang="zh-CN" sz="1600" b="1" dirty="0">
                <a:solidFill>
                  <a:srgbClr val="1A2E53"/>
                </a:solidFill>
                <a:latin typeface="微软雅黑" panose="020B0503020204020204" pitchFamily="34" charset="-122"/>
                <a:ea typeface="微软雅黑" panose="020B0503020204020204" pitchFamily="34" charset="-122"/>
              </a:rPr>
              <a:t>欢</a:t>
            </a:r>
            <a:r>
              <a:rPr lang="zh-CN" altLang="en-US" sz="1600" b="1" dirty="0">
                <a:solidFill>
                  <a:srgbClr val="1A2E53"/>
                </a:solidFill>
                <a:latin typeface="微软雅黑" panose="020B0503020204020204" pitchFamily="34" charset="-122"/>
                <a:ea typeface="微软雅黑" panose="020B0503020204020204" pitchFamily="34" charset="-122"/>
              </a:rPr>
              <a:t>迎愿意从事工程研制、产品开发的毕业生到所里来工作，把自己的聪明才智献给祖国的国防现代化建设事</a:t>
            </a:r>
            <a:r>
              <a:rPr lang="zh-CN" altLang="en-US" sz="1600" b="1" dirty="0" smtClean="0">
                <a:solidFill>
                  <a:srgbClr val="1A2E53"/>
                </a:solidFill>
                <a:latin typeface="微软雅黑" panose="020B0503020204020204" pitchFamily="34" charset="-122"/>
                <a:ea typeface="微软雅黑" panose="020B0503020204020204" pitchFamily="34" charset="-122"/>
              </a:rPr>
              <a:t>业</a:t>
            </a:r>
            <a:endParaRPr lang="en-US" altLang="zh-CN" sz="1600" b="1" dirty="0" smtClean="0">
              <a:solidFill>
                <a:srgbClr val="1A2E53"/>
              </a:solidFill>
              <a:latin typeface="微软雅黑" panose="020B0503020204020204" pitchFamily="34" charset="-122"/>
              <a:ea typeface="微软雅黑" panose="020B0503020204020204" pitchFamily="34" charset="-122"/>
            </a:endParaRPr>
          </a:p>
          <a:p>
            <a:pPr>
              <a:lnSpc>
                <a:spcPct val="150000"/>
              </a:lnSpc>
            </a:pPr>
            <a:r>
              <a:rPr lang="zh-CN" altLang="en-US" sz="1600" b="1" dirty="0" smtClean="0">
                <a:solidFill>
                  <a:srgbClr val="1A2E53"/>
                </a:solidFill>
                <a:latin typeface="微软雅黑" panose="020B0503020204020204" pitchFamily="34" charset="-122"/>
                <a:ea typeface="微软雅黑" panose="020B0503020204020204" pitchFamily="34" charset="-122"/>
                <a:sym typeface="方正兰亭黑_GBK"/>
              </a:rPr>
              <a:t>网申地址：</a:t>
            </a:r>
            <a:r>
              <a:rPr lang="en-US" altLang="en-US" sz="1600" b="1" dirty="0" smtClean="0">
                <a:solidFill>
                  <a:srgbClr val="1A2E53"/>
                </a:solidFill>
                <a:latin typeface="微软雅黑" panose="020B0503020204020204" pitchFamily="34" charset="-122"/>
                <a:ea typeface="微软雅黑" panose="020B0503020204020204" pitchFamily="34" charset="-122"/>
                <a:sym typeface="方正兰亭黑_GBK"/>
              </a:rPr>
              <a:t>hr.nriet.com</a:t>
            </a:r>
            <a:endParaRPr lang="zh-CN" altLang="en-US" sz="1600" b="1" dirty="0" smtClean="0">
              <a:solidFill>
                <a:srgbClr val="1A2E53"/>
              </a:solidFill>
              <a:latin typeface="微软雅黑" panose="020B0503020204020204" pitchFamily="34" charset="-122"/>
              <a:ea typeface="微软雅黑" panose="020B0503020204020204" pitchFamily="34" charset="-122"/>
              <a:sym typeface="方正兰亭黑_GBK"/>
            </a:endParaRPr>
          </a:p>
          <a:p>
            <a:pPr>
              <a:lnSpc>
                <a:spcPct val="150000"/>
              </a:lnSpc>
            </a:pPr>
            <a:r>
              <a:rPr lang="zh-CN" altLang="en-US" sz="1600" b="1" dirty="0" smtClean="0">
                <a:solidFill>
                  <a:srgbClr val="1A2E53"/>
                </a:solidFill>
                <a:latin typeface="微软雅黑" panose="020B0503020204020204" pitchFamily="34" charset="-122"/>
                <a:ea typeface="微软雅黑" panose="020B0503020204020204" pitchFamily="34" charset="-122"/>
                <a:sym typeface="方正兰亭黑_GBK"/>
              </a:rPr>
              <a:t>微信公众号：中国电科十四所校园招聘</a:t>
            </a:r>
          </a:p>
        </p:txBody>
      </p:sp>
      <p:pic>
        <p:nvPicPr>
          <p:cNvPr id="7170" name="Picture 2" descr="F:\C 招聘\校园招聘\校招二维码.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005" y="1662910"/>
            <a:ext cx="3328987" cy="323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5479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7C394F1D-9B95-4720-8362-7BAE4EAE3E99}" type="slidenum">
              <a:rPr lang="zh-CN" altLang="en-US">
                <a:solidFill>
                  <a:prstClr val="black">
                    <a:tint val="75000"/>
                  </a:prstClr>
                </a:solidFill>
              </a:rPr>
              <a:pPr>
                <a:defRPr/>
              </a:pPr>
              <a:t>29</a:t>
            </a:fld>
            <a:endParaRPr lang="zh-CN" altLang="en-US" dirty="0">
              <a:solidFill>
                <a:prstClr val="black">
                  <a:tint val="75000"/>
                </a:prstClr>
              </a:solidFill>
            </a:endParaRPr>
          </a:p>
        </p:txBody>
      </p:sp>
      <p:pic>
        <p:nvPicPr>
          <p:cNvPr id="5" name="图片 4" descr="图片1.jpg"/>
          <p:cNvPicPr>
            <a:picLocks noChangeAspect="1"/>
          </p:cNvPicPr>
          <p:nvPr/>
        </p:nvPicPr>
        <p:blipFill>
          <a:blip r:embed="rId2"/>
          <a:stretch>
            <a:fillRect/>
          </a:stretch>
        </p:blipFill>
        <p:spPr>
          <a:xfrm>
            <a:off x="4053" y="0"/>
            <a:ext cx="12183894" cy="6858000"/>
          </a:xfrm>
          <a:prstGeom prst="rect">
            <a:avLst/>
          </a:prstGeom>
        </p:spPr>
      </p:pic>
    </p:spTree>
    <p:extLst>
      <p:ext uri="{BB962C8B-B14F-4D97-AF65-F5344CB8AC3E}">
        <p14:creationId xmlns:p14="http://schemas.microsoft.com/office/powerpoint/2010/main" val="22569498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QQ截图20160831154924.jpg"/>
          <p:cNvPicPr>
            <a:picLocks noChangeAspect="1"/>
          </p:cNvPicPr>
          <p:nvPr/>
        </p:nvPicPr>
        <p:blipFill>
          <a:blip r:embed="rId2"/>
          <a:stretch>
            <a:fillRect/>
          </a:stretch>
        </p:blipFill>
        <p:spPr>
          <a:xfrm>
            <a:off x="33773"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3</a:t>
            </a:fld>
            <a:endParaRPr lang="zh-CN" altLang="en-US">
              <a:solidFill>
                <a:prstClr val="black">
                  <a:tint val="75000"/>
                </a:prstClr>
              </a:solidFill>
            </a:endParaRPr>
          </a:p>
        </p:txBody>
      </p:sp>
      <p:sp>
        <p:nvSpPr>
          <p:cNvPr id="3" name="任意多边形 2"/>
          <p:cNvSpPr/>
          <p:nvPr/>
        </p:nvSpPr>
        <p:spPr>
          <a:xfrm>
            <a:off x="4495800" y="1085850"/>
            <a:ext cx="3200400" cy="2838450"/>
          </a:xfrm>
          <a:custGeom>
            <a:avLst/>
            <a:gdLst>
              <a:gd name="connsiteX0" fmla="*/ 1600200 w 3200400"/>
              <a:gd name="connsiteY0" fmla="*/ 0 h 2838450"/>
              <a:gd name="connsiteX1" fmla="*/ 3200400 w 3200400"/>
              <a:gd name="connsiteY1" fmla="*/ 1600200 h 2838450"/>
              <a:gd name="connsiteX2" fmla="*/ 2618076 w 3200400"/>
              <a:gd name="connsiteY2" fmla="*/ 2834992 h 2838450"/>
              <a:gd name="connsiteX3" fmla="*/ 2613452 w 3200400"/>
              <a:gd name="connsiteY3" fmla="*/ 2838450 h 2838450"/>
              <a:gd name="connsiteX4" fmla="*/ 586949 w 3200400"/>
              <a:gd name="connsiteY4" fmla="*/ 2838450 h 2838450"/>
              <a:gd name="connsiteX5" fmla="*/ 582325 w 3200400"/>
              <a:gd name="connsiteY5" fmla="*/ 2834992 h 2838450"/>
              <a:gd name="connsiteX6" fmla="*/ 0 w 3200400"/>
              <a:gd name="connsiteY6" fmla="*/ 1600200 h 2838450"/>
              <a:gd name="connsiteX7" fmla="*/ 1600200 w 3200400"/>
              <a:gd name="connsiteY7" fmla="*/ 0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400" h="2838450">
                <a:moveTo>
                  <a:pt x="1600200" y="0"/>
                </a:moveTo>
                <a:cubicBezTo>
                  <a:pt x="2483966" y="0"/>
                  <a:pt x="3200400" y="716434"/>
                  <a:pt x="3200400" y="1600200"/>
                </a:cubicBezTo>
                <a:cubicBezTo>
                  <a:pt x="3200400" y="2097319"/>
                  <a:pt x="2973716" y="2541492"/>
                  <a:pt x="2618076" y="2834992"/>
                </a:cubicBezTo>
                <a:lnTo>
                  <a:pt x="2613452" y="2838450"/>
                </a:lnTo>
                <a:lnTo>
                  <a:pt x="586949" y="2838450"/>
                </a:lnTo>
                <a:lnTo>
                  <a:pt x="582325" y="2834992"/>
                </a:lnTo>
                <a:cubicBezTo>
                  <a:pt x="226685" y="2541492"/>
                  <a:pt x="0" y="2097319"/>
                  <a:pt x="0" y="1600200"/>
                </a:cubicBezTo>
                <a:cubicBezTo>
                  <a:pt x="0" y="716434"/>
                  <a:pt x="716434" y="0"/>
                  <a:pt x="1600200" y="0"/>
                </a:cubicBezTo>
                <a:close/>
              </a:path>
            </a:pathLst>
          </a:custGeom>
          <a:solidFill>
            <a:srgbClr val="1A2E53"/>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99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rPr>
              <a:t>01</a:t>
            </a:r>
            <a:endParaRPr kumimoji="0" lang="zh-CN" altLang="en-US" sz="199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cxnSp>
        <p:nvCxnSpPr>
          <p:cNvPr id="4" name="直接连接符 3"/>
          <p:cNvCxnSpPr/>
          <p:nvPr/>
        </p:nvCxnSpPr>
        <p:spPr>
          <a:xfrm>
            <a:off x="2413938" y="3917384"/>
            <a:ext cx="7364124" cy="3458"/>
          </a:xfrm>
          <a:prstGeom prst="line">
            <a:avLst/>
          </a:prstGeom>
          <a:noFill/>
          <a:ln w="6350" cap="flat" cmpd="sng" algn="ctr">
            <a:solidFill>
              <a:srgbClr val="31859C"/>
            </a:solidFill>
            <a:prstDash val="solid"/>
            <a:miter lim="800000"/>
          </a:ln>
          <a:effectLst/>
        </p:spPr>
      </p:cxnSp>
      <p:grpSp>
        <p:nvGrpSpPr>
          <p:cNvPr id="5" name="组合 4"/>
          <p:cNvGrpSpPr/>
          <p:nvPr/>
        </p:nvGrpSpPr>
        <p:grpSpPr>
          <a:xfrm>
            <a:off x="2858693" y="2608884"/>
            <a:ext cx="1192353" cy="1159043"/>
            <a:chOff x="1475452" y="4642128"/>
            <a:chExt cx="614363" cy="681038"/>
          </a:xfrm>
        </p:grpSpPr>
        <p:sp>
          <p:nvSpPr>
            <p:cNvPr id="6" name="Freeform 236"/>
            <p:cNvSpPr>
              <a:spLocks/>
            </p:cNvSpPr>
            <p:nvPr/>
          </p:nvSpPr>
          <p:spPr bwMode="auto">
            <a:xfrm>
              <a:off x="1804065" y="4808816"/>
              <a:ext cx="114300" cy="114300"/>
            </a:xfrm>
            <a:custGeom>
              <a:avLst/>
              <a:gdLst>
                <a:gd name="T0" fmla="*/ 20 w 26"/>
                <a:gd name="T1" fmla="*/ 26 h 26"/>
                <a:gd name="T2" fmla="*/ 26 w 26"/>
                <a:gd name="T3" fmla="*/ 26 h 26"/>
                <a:gd name="T4" fmla="*/ 18 w 26"/>
                <a:gd name="T5" fmla="*/ 8 h 26"/>
                <a:gd name="T6" fmla="*/ 0 w 26"/>
                <a:gd name="T7" fmla="*/ 0 h 26"/>
                <a:gd name="T8" fmla="*/ 0 w 26"/>
                <a:gd name="T9" fmla="*/ 6 h 26"/>
                <a:gd name="T10" fmla="*/ 14 w 26"/>
                <a:gd name="T11" fmla="*/ 12 h 26"/>
                <a:gd name="T12" fmla="*/ 20 w 26"/>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0" y="26"/>
                  </a:moveTo>
                  <a:cubicBezTo>
                    <a:pt x="26" y="26"/>
                    <a:pt x="26" y="26"/>
                    <a:pt x="26" y="26"/>
                  </a:cubicBezTo>
                  <a:cubicBezTo>
                    <a:pt x="26" y="19"/>
                    <a:pt x="23" y="13"/>
                    <a:pt x="18" y="8"/>
                  </a:cubicBezTo>
                  <a:cubicBezTo>
                    <a:pt x="13" y="3"/>
                    <a:pt x="7" y="0"/>
                    <a:pt x="0" y="0"/>
                  </a:cubicBezTo>
                  <a:cubicBezTo>
                    <a:pt x="0" y="6"/>
                    <a:pt x="0" y="6"/>
                    <a:pt x="0" y="6"/>
                  </a:cubicBezTo>
                  <a:cubicBezTo>
                    <a:pt x="5" y="6"/>
                    <a:pt x="10" y="8"/>
                    <a:pt x="14" y="12"/>
                  </a:cubicBezTo>
                  <a:cubicBezTo>
                    <a:pt x="18" y="16"/>
                    <a:pt x="20" y="21"/>
                    <a:pt x="20" y="26"/>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7" name="Freeform 237"/>
            <p:cNvSpPr>
              <a:spLocks/>
            </p:cNvSpPr>
            <p:nvPr/>
          </p:nvSpPr>
          <p:spPr bwMode="auto">
            <a:xfrm>
              <a:off x="1804065" y="4721503"/>
              <a:ext cx="203200" cy="201613"/>
            </a:xfrm>
            <a:custGeom>
              <a:avLst/>
              <a:gdLst>
                <a:gd name="T0" fmla="*/ 0 w 46"/>
                <a:gd name="T1" fmla="*/ 0 h 46"/>
                <a:gd name="T2" fmla="*/ 0 w 46"/>
                <a:gd name="T3" fmla="*/ 6 h 46"/>
                <a:gd name="T4" fmla="*/ 28 w 46"/>
                <a:gd name="T5" fmla="*/ 18 h 46"/>
                <a:gd name="T6" fmla="*/ 40 w 46"/>
                <a:gd name="T7" fmla="*/ 46 h 46"/>
                <a:gd name="T8" fmla="*/ 46 w 46"/>
                <a:gd name="T9" fmla="*/ 46 h 46"/>
                <a:gd name="T10" fmla="*/ 32 w 46"/>
                <a:gd name="T11" fmla="*/ 14 h 46"/>
                <a:gd name="T12" fmla="*/ 0 w 46"/>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46" h="46">
                  <a:moveTo>
                    <a:pt x="0" y="0"/>
                  </a:moveTo>
                  <a:cubicBezTo>
                    <a:pt x="0" y="6"/>
                    <a:pt x="0" y="6"/>
                    <a:pt x="0" y="6"/>
                  </a:cubicBezTo>
                  <a:cubicBezTo>
                    <a:pt x="11" y="7"/>
                    <a:pt x="20" y="11"/>
                    <a:pt x="28" y="18"/>
                  </a:cubicBezTo>
                  <a:cubicBezTo>
                    <a:pt x="35" y="26"/>
                    <a:pt x="39" y="36"/>
                    <a:pt x="40" y="46"/>
                  </a:cubicBezTo>
                  <a:cubicBezTo>
                    <a:pt x="46" y="46"/>
                    <a:pt x="46" y="46"/>
                    <a:pt x="46" y="46"/>
                  </a:cubicBezTo>
                  <a:cubicBezTo>
                    <a:pt x="45" y="34"/>
                    <a:pt x="41" y="23"/>
                    <a:pt x="32" y="14"/>
                  </a:cubicBezTo>
                  <a:cubicBezTo>
                    <a:pt x="23" y="6"/>
                    <a:pt x="12" y="1"/>
                    <a:pt x="0" y="0"/>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8" name="Freeform 238"/>
            <p:cNvSpPr>
              <a:spLocks/>
            </p:cNvSpPr>
            <p:nvPr/>
          </p:nvSpPr>
          <p:spPr bwMode="auto">
            <a:xfrm>
              <a:off x="1804065" y="4642128"/>
              <a:ext cx="285750" cy="280988"/>
            </a:xfrm>
            <a:custGeom>
              <a:avLst/>
              <a:gdLst>
                <a:gd name="T0" fmla="*/ 45 w 65"/>
                <a:gd name="T1" fmla="*/ 19 h 64"/>
                <a:gd name="T2" fmla="*/ 0 w 65"/>
                <a:gd name="T3" fmla="*/ 0 h 64"/>
                <a:gd name="T4" fmla="*/ 0 w 65"/>
                <a:gd name="T5" fmla="*/ 6 h 64"/>
                <a:gd name="T6" fmla="*/ 41 w 65"/>
                <a:gd name="T7" fmla="*/ 23 h 64"/>
                <a:gd name="T8" fmla="*/ 59 w 65"/>
                <a:gd name="T9" fmla="*/ 64 h 64"/>
                <a:gd name="T10" fmla="*/ 65 w 65"/>
                <a:gd name="T11" fmla="*/ 64 h 64"/>
                <a:gd name="T12" fmla="*/ 45 w 65"/>
                <a:gd name="T13" fmla="*/ 19 h 64"/>
              </a:gdLst>
              <a:ahLst/>
              <a:cxnLst>
                <a:cxn ang="0">
                  <a:pos x="T0" y="T1"/>
                </a:cxn>
                <a:cxn ang="0">
                  <a:pos x="T2" y="T3"/>
                </a:cxn>
                <a:cxn ang="0">
                  <a:pos x="T4" y="T5"/>
                </a:cxn>
                <a:cxn ang="0">
                  <a:pos x="T6" y="T7"/>
                </a:cxn>
                <a:cxn ang="0">
                  <a:pos x="T8" y="T9"/>
                </a:cxn>
                <a:cxn ang="0">
                  <a:pos x="T10" y="T11"/>
                </a:cxn>
                <a:cxn ang="0">
                  <a:pos x="T12" y="T13"/>
                </a:cxn>
              </a:cxnLst>
              <a:rect l="0" t="0" r="r" b="b"/>
              <a:pathLst>
                <a:path w="65" h="64">
                  <a:moveTo>
                    <a:pt x="45" y="19"/>
                  </a:moveTo>
                  <a:cubicBezTo>
                    <a:pt x="33" y="7"/>
                    <a:pt x="17" y="0"/>
                    <a:pt x="0" y="0"/>
                  </a:cubicBezTo>
                  <a:cubicBezTo>
                    <a:pt x="0" y="6"/>
                    <a:pt x="0" y="6"/>
                    <a:pt x="0" y="6"/>
                  </a:cubicBezTo>
                  <a:cubicBezTo>
                    <a:pt x="16" y="6"/>
                    <a:pt x="30" y="12"/>
                    <a:pt x="41" y="23"/>
                  </a:cubicBezTo>
                  <a:cubicBezTo>
                    <a:pt x="52" y="34"/>
                    <a:pt x="58" y="49"/>
                    <a:pt x="59" y="64"/>
                  </a:cubicBezTo>
                  <a:cubicBezTo>
                    <a:pt x="65" y="64"/>
                    <a:pt x="65" y="64"/>
                    <a:pt x="65" y="64"/>
                  </a:cubicBezTo>
                  <a:cubicBezTo>
                    <a:pt x="64" y="47"/>
                    <a:pt x="57" y="31"/>
                    <a:pt x="45" y="19"/>
                  </a:cubicBez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9" name="Freeform 239"/>
            <p:cNvSpPr>
              <a:spLocks/>
            </p:cNvSpPr>
            <p:nvPr/>
          </p:nvSpPr>
          <p:spPr bwMode="auto">
            <a:xfrm>
              <a:off x="1475452" y="4764366"/>
              <a:ext cx="482600" cy="558800"/>
            </a:xfrm>
            <a:custGeom>
              <a:avLst/>
              <a:gdLst>
                <a:gd name="T0" fmla="*/ 73 w 110"/>
                <a:gd name="T1" fmla="*/ 44 h 127"/>
                <a:gd name="T2" fmla="*/ 84 w 110"/>
                <a:gd name="T3" fmla="*/ 42 h 127"/>
                <a:gd name="T4" fmla="*/ 84 w 110"/>
                <a:gd name="T5" fmla="*/ 29 h 127"/>
                <a:gd name="T6" fmla="*/ 71 w 110"/>
                <a:gd name="T7" fmla="*/ 29 h 127"/>
                <a:gd name="T8" fmla="*/ 69 w 110"/>
                <a:gd name="T9" fmla="*/ 40 h 127"/>
                <a:gd name="T10" fmla="*/ 54 w 110"/>
                <a:gd name="T11" fmla="*/ 52 h 127"/>
                <a:gd name="T12" fmla="*/ 14 w 110"/>
                <a:gd name="T13" fmla="*/ 0 h 127"/>
                <a:gd name="T14" fmla="*/ 27 w 110"/>
                <a:gd name="T15" fmla="*/ 83 h 127"/>
                <a:gd name="T16" fmla="*/ 32 w 110"/>
                <a:gd name="T17" fmla="*/ 88 h 127"/>
                <a:gd name="T18" fmla="*/ 32 w 110"/>
                <a:gd name="T19" fmla="*/ 121 h 127"/>
                <a:gd name="T20" fmla="*/ 18 w 110"/>
                <a:gd name="T21" fmla="*/ 121 h 127"/>
                <a:gd name="T22" fmla="*/ 13 w 110"/>
                <a:gd name="T23" fmla="*/ 127 h 127"/>
                <a:gd name="T24" fmla="*/ 13 w 110"/>
                <a:gd name="T25" fmla="*/ 127 h 127"/>
                <a:gd name="T26" fmla="*/ 70 w 110"/>
                <a:gd name="T27" fmla="*/ 127 h 127"/>
                <a:gd name="T28" fmla="*/ 70 w 110"/>
                <a:gd name="T29" fmla="*/ 127 h 127"/>
                <a:gd name="T30" fmla="*/ 65 w 110"/>
                <a:gd name="T31" fmla="*/ 121 h 127"/>
                <a:gd name="T32" fmla="*/ 52 w 110"/>
                <a:gd name="T33" fmla="*/ 121 h 127"/>
                <a:gd name="T34" fmla="*/ 52 w 110"/>
                <a:gd name="T35" fmla="*/ 100 h 127"/>
                <a:gd name="T36" fmla="*/ 110 w 110"/>
                <a:gd name="T37" fmla="*/ 96 h 127"/>
                <a:gd name="T38" fmla="*/ 62 w 110"/>
                <a:gd name="T39" fmla="*/ 59 h 127"/>
                <a:gd name="T40" fmla="*/ 73 w 110"/>
                <a:gd name="T41" fmla="*/ 4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27">
                  <a:moveTo>
                    <a:pt x="73" y="44"/>
                  </a:moveTo>
                  <a:cubicBezTo>
                    <a:pt x="77" y="46"/>
                    <a:pt x="81" y="45"/>
                    <a:pt x="84" y="42"/>
                  </a:cubicBezTo>
                  <a:cubicBezTo>
                    <a:pt x="88" y="38"/>
                    <a:pt x="88" y="33"/>
                    <a:pt x="84" y="29"/>
                  </a:cubicBezTo>
                  <a:cubicBezTo>
                    <a:pt x="81" y="25"/>
                    <a:pt x="75" y="25"/>
                    <a:pt x="71" y="29"/>
                  </a:cubicBezTo>
                  <a:cubicBezTo>
                    <a:pt x="68" y="32"/>
                    <a:pt x="67" y="36"/>
                    <a:pt x="69" y="40"/>
                  </a:cubicBezTo>
                  <a:cubicBezTo>
                    <a:pt x="54" y="52"/>
                    <a:pt x="54" y="52"/>
                    <a:pt x="54" y="52"/>
                  </a:cubicBezTo>
                  <a:cubicBezTo>
                    <a:pt x="30" y="26"/>
                    <a:pt x="14" y="0"/>
                    <a:pt x="14" y="0"/>
                  </a:cubicBezTo>
                  <a:cubicBezTo>
                    <a:pt x="0" y="27"/>
                    <a:pt x="4" y="61"/>
                    <a:pt x="27" y="83"/>
                  </a:cubicBezTo>
                  <a:cubicBezTo>
                    <a:pt x="29" y="85"/>
                    <a:pt x="29" y="86"/>
                    <a:pt x="32" y="88"/>
                  </a:cubicBezTo>
                  <a:cubicBezTo>
                    <a:pt x="32" y="121"/>
                    <a:pt x="32" y="121"/>
                    <a:pt x="32" y="121"/>
                  </a:cubicBezTo>
                  <a:cubicBezTo>
                    <a:pt x="18" y="121"/>
                    <a:pt x="18" y="121"/>
                    <a:pt x="18" y="121"/>
                  </a:cubicBezTo>
                  <a:cubicBezTo>
                    <a:pt x="15" y="121"/>
                    <a:pt x="13" y="123"/>
                    <a:pt x="13" y="127"/>
                  </a:cubicBezTo>
                  <a:cubicBezTo>
                    <a:pt x="13" y="127"/>
                    <a:pt x="13" y="127"/>
                    <a:pt x="13" y="127"/>
                  </a:cubicBezTo>
                  <a:cubicBezTo>
                    <a:pt x="70" y="127"/>
                    <a:pt x="70" y="127"/>
                    <a:pt x="70" y="127"/>
                  </a:cubicBezTo>
                  <a:cubicBezTo>
                    <a:pt x="70" y="127"/>
                    <a:pt x="70" y="127"/>
                    <a:pt x="70" y="127"/>
                  </a:cubicBezTo>
                  <a:cubicBezTo>
                    <a:pt x="70" y="123"/>
                    <a:pt x="68" y="121"/>
                    <a:pt x="65" y="121"/>
                  </a:cubicBezTo>
                  <a:cubicBezTo>
                    <a:pt x="52" y="121"/>
                    <a:pt x="52" y="121"/>
                    <a:pt x="52" y="121"/>
                  </a:cubicBezTo>
                  <a:cubicBezTo>
                    <a:pt x="52" y="100"/>
                    <a:pt x="52" y="100"/>
                    <a:pt x="52" y="100"/>
                  </a:cubicBezTo>
                  <a:cubicBezTo>
                    <a:pt x="71" y="107"/>
                    <a:pt x="92" y="106"/>
                    <a:pt x="110" y="96"/>
                  </a:cubicBezTo>
                  <a:cubicBezTo>
                    <a:pt x="110" y="96"/>
                    <a:pt x="86" y="82"/>
                    <a:pt x="62" y="59"/>
                  </a:cubicBezTo>
                  <a:lnTo>
                    <a:pt x="73" y="44"/>
                  </a:lnTo>
                  <a:close/>
                </a:path>
              </a:pathLst>
            </a:custGeom>
            <a:solidFill>
              <a:srgbClr val="1A2E53"/>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grpSp>
      <p:sp>
        <p:nvSpPr>
          <p:cNvPr id="11" name="文本框 10"/>
          <p:cNvSpPr txBox="1"/>
          <p:nvPr/>
        </p:nvSpPr>
        <p:spPr>
          <a:xfrm>
            <a:off x="1695450" y="3920842"/>
            <a:ext cx="8801100"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400" b="1" i="0" u="none" strike="noStrike" kern="0" cap="none" spc="0" normalizeH="0" baseline="0" noProof="0" dirty="0" smtClean="0">
                <a:ln>
                  <a:noFill/>
                </a:ln>
                <a:solidFill>
                  <a:srgbClr val="1A2E53"/>
                </a:solidFill>
                <a:effectLst/>
                <a:uLnTx/>
                <a:uFillTx/>
                <a:latin typeface="微软雅黑" panose="020B0503020204020204" pitchFamily="34" charset="-122"/>
                <a:ea typeface="微软雅黑" panose="020B0503020204020204" pitchFamily="34" charset="-122"/>
              </a:rPr>
              <a:t>优秀发展平台</a:t>
            </a:r>
            <a:endParaRPr kumimoji="0" lang="zh-CN" altLang="en-US" sz="4400" b="1" i="0" u="none" strike="noStrike" kern="0" cap="none" spc="0" normalizeH="0" baseline="0" noProof="0" dirty="0">
              <a:ln>
                <a:noFill/>
              </a:ln>
              <a:solidFill>
                <a:srgbClr val="1A2E53"/>
              </a:solidFill>
              <a:effectLst/>
              <a:uLnTx/>
              <a:uFillTx/>
              <a:latin typeface="微软雅黑" panose="020B0503020204020204" pitchFamily="34" charset="-122"/>
              <a:ea typeface="微软雅黑" panose="020B0503020204020204" pitchFamily="34" charset="-122"/>
            </a:endParaRPr>
          </a:p>
        </p:txBody>
      </p:sp>
      <p:sp>
        <p:nvSpPr>
          <p:cNvPr id="26" name="矩形 34"/>
          <p:cNvSpPr>
            <a:spLocks noChangeArrowheads="1"/>
          </p:cNvSpPr>
          <p:nvPr/>
        </p:nvSpPr>
        <p:spPr bwMode="auto">
          <a:xfrm>
            <a:off x="1139375" y="4701169"/>
            <a:ext cx="101091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人生的第</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一</a:t>
            </a: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份工作十分重要，它在很大程度上决定了今后个人职业生涯的发展方向和潜力。我们常说：“心的宽度需要足够的舞台来支撑。站在巨人的肩膀上，才能看的更远。”平台的高度决定了我们的发展高度，而十四所，依靠</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深厚的历史底蕴、强大的科研实力、创新的技术能力、优秀的人才队伍，为你提</a:t>
            </a: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供了足够优秀的发展平台！</a:t>
            </a:r>
            <a:endPar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endParaRPr>
          </a:p>
        </p:txBody>
      </p:sp>
    </p:spTree>
    <p:extLst>
      <p:ext uri="{BB962C8B-B14F-4D97-AF65-F5344CB8AC3E}">
        <p14:creationId xmlns:p14="http://schemas.microsoft.com/office/powerpoint/2010/main" val="3827375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QQ截图20160831154924.jpg"/>
          <p:cNvPicPr>
            <a:picLocks noChangeAspect="1"/>
          </p:cNvPicPr>
          <p:nvPr/>
        </p:nvPicPr>
        <p:blipFill>
          <a:blip r:embed="rId2"/>
          <a:stretch>
            <a:fillRect/>
          </a:stretch>
        </p:blipFill>
        <p:spPr>
          <a:xfrm>
            <a:off x="8420"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4</a:t>
            </a:fld>
            <a:endParaRPr lang="zh-CN" altLang="en-US" dirty="0">
              <a:solidFill>
                <a:prstClr val="black">
                  <a:tint val="75000"/>
                </a:prstClr>
              </a:solidFill>
            </a:endParaRPr>
          </a:p>
        </p:txBody>
      </p:sp>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1" name="TextBox 16"/>
          <p:cNvSpPr txBox="1">
            <a:spLocks noChangeArrowheads="1"/>
          </p:cNvSpPr>
          <p:nvPr/>
        </p:nvSpPr>
        <p:spPr bwMode="auto">
          <a:xfrm>
            <a:off x="1907949" y="1049339"/>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历史与文化</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
        <p:nvSpPr>
          <p:cNvPr id="13" name="等腰三角形 27"/>
          <p:cNvSpPr>
            <a:spLocks noChangeArrowheads="1"/>
          </p:cNvSpPr>
          <p:nvPr/>
        </p:nvSpPr>
        <p:spPr bwMode="auto">
          <a:xfrm rot="5400000">
            <a:off x="7750175" y="2173288"/>
            <a:ext cx="184150" cy="158750"/>
          </a:xfrm>
          <a:prstGeom prst="triangle">
            <a:avLst>
              <a:gd name="adj" fmla="val 50000"/>
            </a:avLst>
          </a:prstGeom>
          <a:solidFill>
            <a:srgbClr val="FFFFFF"/>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0" cap="none" spc="0" normalizeH="0" baseline="0" noProof="0" smtClean="0">
              <a:ln>
                <a:noFill/>
              </a:ln>
              <a:effectLst/>
              <a:uLnTx/>
              <a:uFillTx/>
              <a:latin typeface="Arial" panose="020B0604020202020204" pitchFamily="34" charset="0"/>
              <a:ea typeface="宋体" panose="02010600030101010101" pitchFamily="2" charset="-122"/>
            </a:endParaRPr>
          </a:p>
        </p:txBody>
      </p:sp>
      <p:sp>
        <p:nvSpPr>
          <p:cNvPr id="15" name="等腰三角形 31"/>
          <p:cNvSpPr>
            <a:spLocks noChangeArrowheads="1"/>
          </p:cNvSpPr>
          <p:nvPr/>
        </p:nvSpPr>
        <p:spPr bwMode="auto">
          <a:xfrm rot="5400000">
            <a:off x="8051800" y="5589588"/>
            <a:ext cx="184150" cy="158750"/>
          </a:xfrm>
          <a:prstGeom prst="triangle">
            <a:avLst>
              <a:gd name="adj" fmla="val 50000"/>
            </a:avLst>
          </a:prstGeom>
          <a:solidFill>
            <a:srgbClr val="FFFFFF"/>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0" cap="none" spc="0" normalizeH="0" baseline="0" noProof="0" smtClean="0">
              <a:ln>
                <a:noFill/>
              </a:ln>
              <a:effectLst/>
              <a:uLnTx/>
              <a:uFillTx/>
              <a:latin typeface="Arial" panose="020B0604020202020204" pitchFamily="34" charset="0"/>
              <a:ea typeface="宋体" panose="02010600030101010101" pitchFamily="2" charset="-122"/>
            </a:endParaRPr>
          </a:p>
        </p:txBody>
      </p:sp>
      <p:sp>
        <p:nvSpPr>
          <p:cNvPr id="17" name="等腰三角形 33"/>
          <p:cNvSpPr>
            <a:spLocks noChangeArrowheads="1"/>
          </p:cNvSpPr>
          <p:nvPr/>
        </p:nvSpPr>
        <p:spPr bwMode="auto">
          <a:xfrm>
            <a:off x="7021513" y="4951413"/>
            <a:ext cx="184150" cy="158750"/>
          </a:xfrm>
          <a:prstGeom prst="triangle">
            <a:avLst>
              <a:gd name="adj" fmla="val 50000"/>
            </a:avLst>
          </a:prstGeom>
          <a:solidFill>
            <a:srgbClr val="FFFFFF"/>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0" cap="none" spc="0" normalizeH="0" baseline="0" noProof="0" smtClean="0">
              <a:ln>
                <a:noFill/>
              </a:ln>
              <a:effectLst/>
              <a:uLnTx/>
              <a:uFillTx/>
              <a:latin typeface="Arial" panose="020B0604020202020204" pitchFamily="34" charset="0"/>
              <a:ea typeface="宋体" panose="02010600030101010101" pitchFamily="2" charset="-122"/>
            </a:endParaRPr>
          </a:p>
        </p:txBody>
      </p:sp>
      <p:sp>
        <p:nvSpPr>
          <p:cNvPr id="18" name="矩形 34"/>
          <p:cNvSpPr>
            <a:spLocks noChangeArrowheads="1"/>
          </p:cNvSpPr>
          <p:nvPr/>
        </p:nvSpPr>
        <p:spPr bwMode="auto">
          <a:xfrm>
            <a:off x="907145" y="4973197"/>
            <a:ext cx="104447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十四所隶属于中国电子科技集团公司，成立于</a:t>
            </a:r>
            <a:r>
              <a:rPr lang="en-US" altLang="zh-CN"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1949</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年</a:t>
            </a: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，经过</a:t>
            </a:r>
            <a:r>
              <a:rPr lang="en-US" altLang="zh-CN"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60</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多年的发展</a:t>
            </a:r>
            <a:r>
              <a:rPr lang="zh-CN" altLang="en-US" sz="1600" b="1" dirty="0" smtClean="0">
                <a:solidFill>
                  <a:srgbClr val="1A2E53"/>
                </a:solidFill>
                <a:latin typeface="微软雅黑" panose="020B0503020204020204" pitchFamily="34" charset="-122"/>
                <a:ea typeface="微软雅黑" panose="020B0503020204020204" pitchFamily="34" charset="-122"/>
                <a:sym typeface="Calibri" panose="020F0502020204030204" pitchFamily="34" charset="0"/>
              </a:rPr>
              <a:t>，成为了中国</a:t>
            </a:r>
            <a:r>
              <a:rPr lang="zh-CN" altLang="en-US" sz="1600" b="1" dirty="0">
                <a:solidFill>
                  <a:srgbClr val="1A2E53"/>
                </a:solidFill>
                <a:latin typeface="微软雅黑" panose="020B0503020204020204" pitchFamily="34" charset="-122"/>
                <a:ea typeface="微软雅黑" panose="020B0503020204020204" pitchFamily="34" charset="-122"/>
                <a:sym typeface="Calibri" panose="020F0502020204030204" pitchFamily="34" charset="0"/>
              </a:rPr>
              <a:t>雷达工业的发源地，国家诸多新型、高端雷达装备的始创者，信息化装备研发的先驱者，是具有一定国际竞争能力的综合型电子信息工程研究所。</a:t>
            </a:r>
          </a:p>
        </p:txBody>
      </p:sp>
      <p:sp>
        <p:nvSpPr>
          <p:cNvPr id="25" name="Freeform 5"/>
          <p:cNvSpPr>
            <a:spLocks noEditPoints="1"/>
          </p:cNvSpPr>
          <p:nvPr/>
        </p:nvSpPr>
        <p:spPr bwMode="auto">
          <a:xfrm flipH="1">
            <a:off x="375559" y="5365221"/>
            <a:ext cx="342900" cy="211667"/>
          </a:xfrm>
          <a:custGeom>
            <a:avLst/>
            <a:gdLst/>
            <a:ahLst/>
            <a:cxnLst>
              <a:cxn ang="0">
                <a:pos x="35" y="0"/>
              </a:cxn>
              <a:cxn ang="0">
                <a:pos x="0" y="35"/>
              </a:cxn>
              <a:cxn ang="0">
                <a:pos x="35" y="71"/>
              </a:cxn>
              <a:cxn ang="0">
                <a:pos x="115" y="71"/>
              </a:cxn>
              <a:cxn ang="0">
                <a:pos x="115" y="0"/>
              </a:cxn>
              <a:cxn ang="0">
                <a:pos x="35" y="0"/>
              </a:cxn>
              <a:cxn ang="0">
                <a:pos x="79" y="50"/>
              </a:cxn>
              <a:cxn ang="0">
                <a:pos x="65" y="35"/>
              </a:cxn>
              <a:cxn ang="0">
                <a:pos x="79" y="21"/>
              </a:cxn>
              <a:cxn ang="0">
                <a:pos x="93" y="35"/>
              </a:cxn>
              <a:cxn ang="0">
                <a:pos x="79" y="50"/>
              </a:cxn>
            </a:cxnLst>
            <a:rect l="0" t="0" r="r" b="b"/>
            <a:pathLst>
              <a:path w="115" h="71">
                <a:moveTo>
                  <a:pt x="35" y="0"/>
                </a:moveTo>
                <a:cubicBezTo>
                  <a:pt x="0" y="35"/>
                  <a:pt x="0" y="35"/>
                  <a:pt x="0" y="35"/>
                </a:cubicBezTo>
                <a:cubicBezTo>
                  <a:pt x="35" y="71"/>
                  <a:pt x="35" y="71"/>
                  <a:pt x="35" y="71"/>
                </a:cubicBezTo>
                <a:cubicBezTo>
                  <a:pt x="115" y="71"/>
                  <a:pt x="115" y="71"/>
                  <a:pt x="115" y="71"/>
                </a:cubicBezTo>
                <a:cubicBezTo>
                  <a:pt x="115" y="0"/>
                  <a:pt x="115" y="0"/>
                  <a:pt x="115" y="0"/>
                </a:cubicBezTo>
                <a:lnTo>
                  <a:pt x="35" y="0"/>
                </a:lnTo>
                <a:close/>
                <a:moveTo>
                  <a:pt x="79" y="50"/>
                </a:moveTo>
                <a:cubicBezTo>
                  <a:pt x="71" y="50"/>
                  <a:pt x="65" y="43"/>
                  <a:pt x="65" y="35"/>
                </a:cubicBezTo>
                <a:cubicBezTo>
                  <a:pt x="65" y="27"/>
                  <a:pt x="71" y="21"/>
                  <a:pt x="79" y="21"/>
                </a:cubicBezTo>
                <a:cubicBezTo>
                  <a:pt x="87" y="21"/>
                  <a:pt x="93" y="27"/>
                  <a:pt x="93" y="35"/>
                </a:cubicBezTo>
                <a:cubicBezTo>
                  <a:pt x="93" y="43"/>
                  <a:pt x="87" y="50"/>
                  <a:pt x="79" y="50"/>
                </a:cubicBezTo>
                <a:close/>
              </a:path>
            </a:pathLst>
          </a:custGeom>
          <a:solidFill>
            <a:srgbClr val="1A2E53"/>
          </a:solidFill>
          <a:ln w="9525">
            <a:solidFill>
              <a:srgbClr val="1A2E53"/>
            </a:solidFill>
            <a:round/>
            <a:headEnd/>
            <a:tailEnd/>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black"/>
              </a:solidFill>
              <a:effectLst/>
              <a:uLnTx/>
              <a:uFillTx/>
              <a:latin typeface="微软雅黑"/>
              <a:ea typeface="微软雅黑"/>
            </a:endParaRPr>
          </a:p>
        </p:txBody>
      </p:sp>
      <p:pic>
        <p:nvPicPr>
          <p:cNvPr id="24" name="Picture 2" descr="F:\对外合作\接待PPT\照片\P1010583.MOV_20150612_124533.1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823" y="1927871"/>
            <a:ext cx="4876565" cy="2720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6" name="Picture 6" descr="E:\图片\唐峰\唐峰\1小红楼-中国雷达工业发源地标志.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4752" y="1903640"/>
            <a:ext cx="4618038" cy="2747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矩形 47"/>
          <p:cNvSpPr>
            <a:spLocks noChangeArrowheads="1"/>
          </p:cNvSpPr>
          <p:nvPr/>
        </p:nvSpPr>
        <p:spPr bwMode="auto">
          <a:xfrm>
            <a:off x="6764782" y="957158"/>
            <a:ext cx="4490807" cy="646323"/>
          </a:xfrm>
          <a:prstGeom prst="rect">
            <a:avLst/>
          </a:prstGeom>
          <a:noFill/>
          <a:ln w="9525">
            <a:noFill/>
            <a:miter lim="800000"/>
            <a:headEnd/>
            <a:tailEnd/>
          </a:ln>
        </p:spPr>
        <p:txBody>
          <a:bodyPr wrap="square" lIns="91431" tIns="45716" rIns="91431" bIns="45716">
            <a:spAutoFit/>
          </a:bodyPr>
          <a:lstStyle/>
          <a:p>
            <a:pPr>
              <a:spcBef>
                <a:spcPct val="0"/>
              </a:spcBef>
            </a:pPr>
            <a:r>
              <a:rPr lang="en-US" altLang="zh-CN" b="1" i="1" dirty="0">
                <a:solidFill>
                  <a:srgbClr val="1A2E53"/>
                </a:solidFill>
                <a:latin typeface="微软雅黑" panose="020B0503020204020204" pitchFamily="34" charset="-122"/>
                <a:ea typeface="微软雅黑" panose="020B0503020204020204" pitchFamily="34" charset="-122"/>
                <a:sym typeface="方正兰亭黑_GBK"/>
              </a:rPr>
              <a:t>&gt;&gt;&gt;</a:t>
            </a:r>
            <a:r>
              <a:rPr lang="zh-CN" altLang="en-US" b="1" i="1" dirty="0">
                <a:solidFill>
                  <a:srgbClr val="1A2E53"/>
                </a:solidFill>
                <a:latin typeface="微软雅黑" panose="020B0503020204020204" pitchFamily="34" charset="-122"/>
                <a:ea typeface="微软雅黑" panose="020B0503020204020204" pitchFamily="34" charset="-122"/>
                <a:sym typeface="方正兰亭黑_GBK"/>
              </a:rPr>
              <a:t>在这里，你能领略亚洲第一大所的深厚历史底蕴以及优良的国防军工文化</a:t>
            </a:r>
            <a:endParaRPr lang="en-US" altLang="zh-CN" b="1" i="1" dirty="0">
              <a:solidFill>
                <a:srgbClr val="1A2E53"/>
              </a:solidFill>
              <a:latin typeface="微软雅黑" panose="020B0503020204020204" pitchFamily="34" charset="-122"/>
              <a:ea typeface="微软雅黑" panose="020B0503020204020204" pitchFamily="34" charset="-122"/>
              <a:sym typeface="方正兰亭黑_GBK"/>
            </a:endParaRPr>
          </a:p>
        </p:txBody>
      </p:sp>
    </p:spTree>
    <p:extLst>
      <p:ext uri="{BB962C8B-B14F-4D97-AF65-F5344CB8AC3E}">
        <p14:creationId xmlns:p14="http://schemas.microsoft.com/office/powerpoint/2010/main" val="28839514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QQ截图20160831154924.jpg"/>
          <p:cNvPicPr>
            <a:picLocks noChangeAspect="1"/>
          </p:cNvPicPr>
          <p:nvPr/>
        </p:nvPicPr>
        <p:blipFill>
          <a:blip r:embed="rId2"/>
          <a:stretch>
            <a:fillRect/>
          </a:stretch>
        </p:blipFill>
        <p:spPr>
          <a:xfrm>
            <a:off x="16886" y="0"/>
            <a:ext cx="12158227" cy="6858000"/>
          </a:xfrm>
          <a:prstGeom prst="rect">
            <a:avLst/>
          </a:prstGeom>
        </p:spPr>
      </p:pic>
      <p:sp>
        <p:nvSpPr>
          <p:cNvPr id="6" name="矩形 5"/>
          <p:cNvSpPr>
            <a:spLocks noChangeArrowheads="1"/>
          </p:cNvSpPr>
          <p:nvPr/>
        </p:nvSpPr>
        <p:spPr bwMode="auto">
          <a:xfrm>
            <a:off x="6921728" y="1766370"/>
            <a:ext cx="4304372" cy="1967335"/>
          </a:xfrm>
          <a:prstGeom prst="rect">
            <a:avLst/>
          </a:prstGeom>
          <a:solidFill>
            <a:srgbClr val="5B9BD5">
              <a:lumMod val="40000"/>
              <a:lumOff val="60000"/>
              <a:alpha val="30000"/>
            </a:srgbClr>
          </a:solidFill>
          <a:ln>
            <a:noFill/>
          </a:ln>
          <a:extLst/>
        </p:spPr>
        <p:txBody>
          <a:bodyPr anchor="ctr"/>
          <a:lstStyle/>
          <a:p>
            <a:pPr algn="ctr" eaLnBrk="1" fontAlgn="auto" hangingPunct="1">
              <a:spcBef>
                <a:spcPts val="0"/>
              </a:spcBef>
              <a:spcAft>
                <a:spcPts val="0"/>
              </a:spcAft>
              <a:buFont typeface="Arial" panose="020B0604020202020204" pitchFamily="34" charset="0"/>
              <a:buNone/>
              <a:defRPr/>
            </a:pPr>
            <a:endParaRPr lang="en-US" altLang="en-US" sz="2400" kern="0">
              <a:solidFill>
                <a:prstClr val="black"/>
              </a:solidFill>
              <a:latin typeface="方正兰亭黑_GBK" pitchFamily="2" charset="-122"/>
              <a:ea typeface="方正兰亭黑_GBK" pitchFamily="2" charset="-122"/>
              <a:sym typeface="方正兰亭黑_GBK" pitchFamily="2" charset="-122"/>
            </a:endParaRPr>
          </a:p>
        </p:txBody>
      </p:sp>
      <p:grpSp>
        <p:nvGrpSpPr>
          <p:cNvPr id="3" name="组合 1"/>
          <p:cNvGrpSpPr>
            <a:grpSpLocks/>
          </p:cNvGrpSpPr>
          <p:nvPr/>
        </p:nvGrpSpPr>
        <p:grpSpPr bwMode="auto">
          <a:xfrm rot="265713">
            <a:off x="580622" y="1788377"/>
            <a:ext cx="2654654" cy="2868829"/>
            <a:chOff x="0" y="0"/>
            <a:chExt cx="1582738" cy="1613396"/>
          </a:xfrm>
          <a:blipFill>
            <a:blip r:embed="rId3"/>
            <a:stretch>
              <a:fillRect/>
            </a:stretch>
          </a:blipFill>
        </p:grpSpPr>
        <p:sp>
          <p:nvSpPr>
            <p:cNvPr id="8" name="椭圆 9"/>
            <p:cNvSpPr>
              <a:spLocks noChangeArrowheads="1"/>
            </p:cNvSpPr>
            <p:nvPr/>
          </p:nvSpPr>
          <p:spPr bwMode="auto">
            <a:xfrm>
              <a:off x="0" y="0"/>
              <a:ext cx="1582738" cy="1584325"/>
            </a:xfrm>
            <a:prstGeom prst="ellipse">
              <a:avLst/>
            </a:prstGeom>
            <a:grpFill/>
            <a:ln w="57150" cmpd="sng">
              <a:solidFill>
                <a:srgbClr val="FFFFFF"/>
              </a:solidFill>
              <a:round/>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fontAlgn="auto" hangingPunct="1">
                <a:spcBef>
                  <a:spcPts val="0"/>
                </a:spcBef>
                <a:spcAft>
                  <a:spcPts val="0"/>
                </a:spcAft>
                <a:buFont typeface="Arial" panose="020B0604020202020204" pitchFamily="34" charset="0"/>
                <a:buNone/>
                <a:defRPr/>
              </a:pPr>
              <a:endParaRPr lang="en-US" altLang="en-US" sz="2400">
                <a:solidFill>
                  <a:prstClr val="black"/>
                </a:solidFill>
                <a:latin typeface="微软雅黑" panose="020B0503020204020204" pitchFamily="34" charset="-122"/>
                <a:ea typeface="微软雅黑" panose="020B0503020204020204" pitchFamily="34" charset="-122"/>
                <a:sym typeface="方正兰亭黑_GBK" pitchFamily="2" charset="-122"/>
              </a:endParaRPr>
            </a:p>
          </p:txBody>
        </p:sp>
        <p:sp>
          <p:nvSpPr>
            <p:cNvPr id="9" name="椭圆 8"/>
            <p:cNvSpPr>
              <a:spLocks noChangeArrowheads="1"/>
            </p:cNvSpPr>
            <p:nvPr/>
          </p:nvSpPr>
          <p:spPr bwMode="auto">
            <a:xfrm rot="20812041" flipH="1">
              <a:off x="64525" y="125039"/>
              <a:ext cx="1453689" cy="1488357"/>
            </a:xfrm>
            <a:prstGeom prst="ellipse">
              <a:avLst/>
            </a:prstGeom>
            <a:blipFill>
              <a:blip r:embed="rId4"/>
              <a:stretch>
                <a:fillRect/>
              </a:stretch>
            </a:blipFill>
            <a:ln>
              <a:noFill/>
            </a:ln>
            <a:extLst>
              <a:ext uri="{91240B29-F687-4F45-9708-019B960494DF}">
                <a14:hiddenLine xmlns:a14="http://schemas.microsoft.com/office/drawing/2010/main" w="9525" cmpd="sng">
                  <a:solidFill>
                    <a:srgbClr val="000000"/>
                  </a:solidFill>
                  <a:bevel/>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fontAlgn="auto" hangingPunct="1">
                <a:spcBef>
                  <a:spcPts val="0"/>
                </a:spcBef>
                <a:spcAft>
                  <a:spcPts val="0"/>
                </a:spcAft>
                <a:buFont typeface="Arial" panose="020B0604020202020204" pitchFamily="34" charset="0"/>
                <a:buNone/>
                <a:defRPr/>
              </a:pPr>
              <a:endParaRPr lang="en-US" altLang="en-US" sz="2400">
                <a:solidFill>
                  <a:prstClr val="black"/>
                </a:solidFill>
                <a:latin typeface="微软雅黑" panose="020B0503020204020204" pitchFamily="34" charset="-122"/>
                <a:ea typeface="微软雅黑" panose="020B0503020204020204" pitchFamily="34" charset="-122"/>
                <a:sym typeface="方正兰亭黑_GBK" pitchFamily="2" charset="-122"/>
              </a:endParaRPr>
            </a:p>
          </p:txBody>
        </p:sp>
      </p:grpSp>
      <p:sp>
        <p:nvSpPr>
          <p:cNvPr id="10" name="Rectangle 60"/>
          <p:cNvSpPr>
            <a:spLocks noChangeArrowheads="1"/>
          </p:cNvSpPr>
          <p:nvPr/>
        </p:nvSpPr>
        <p:spPr bwMode="auto">
          <a:xfrm>
            <a:off x="3633786" y="2967037"/>
            <a:ext cx="2462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fontAlgn="auto" hangingPunct="1">
              <a:spcBef>
                <a:spcPts val="0"/>
              </a:spcBef>
              <a:spcAft>
                <a:spcPts val="0"/>
              </a:spcAft>
              <a:defRPr/>
            </a:pPr>
            <a:r>
              <a:rPr lang="zh-CN" altLang="en-US" sz="2400" b="1" kern="0" dirty="0">
                <a:solidFill>
                  <a:prstClr val="black"/>
                </a:solidFill>
                <a:latin typeface="微软雅黑" panose="020B0503020204020204" pitchFamily="34" charset="-122"/>
                <a:ea typeface="微软雅黑" panose="020B0503020204020204" pitchFamily="34" charset="-122"/>
                <a:sym typeface="Calibri" panose="020F0502020204030204" pitchFamily="34" charset="0"/>
              </a:rPr>
              <a:t>刘华清</a:t>
            </a:r>
          </a:p>
        </p:txBody>
      </p:sp>
      <p:sp>
        <p:nvSpPr>
          <p:cNvPr id="11" name="矩形 47"/>
          <p:cNvSpPr>
            <a:spLocks noChangeArrowheads="1"/>
          </p:cNvSpPr>
          <p:nvPr/>
        </p:nvSpPr>
        <p:spPr bwMode="auto">
          <a:xfrm>
            <a:off x="3743324" y="3570415"/>
            <a:ext cx="4705350" cy="412750"/>
          </a:xfrm>
          <a:prstGeom prst="rect">
            <a:avLst/>
          </a:prstGeom>
          <a:noFill/>
          <a:ln w="9525">
            <a:noFill/>
            <a:bevel/>
            <a:headEnd/>
            <a:tailEnd/>
          </a:ln>
        </p:spPr>
        <p:txBody>
          <a:bodyPr lIns="91431" tIns="45716" rIns="91431" bIns="45716">
            <a:spAutoFit/>
          </a:bodyPr>
          <a:lstStyle/>
          <a:p>
            <a:pPr eaLnBrk="1" hangingPunct="1">
              <a:lnSpc>
                <a:spcPct val="130000"/>
              </a:lnSpc>
              <a:buFont typeface="Arial" pitchFamily="34" charset="0"/>
              <a:buNone/>
            </a:pPr>
            <a:r>
              <a:rPr lang="en-US" altLang="zh-CN" sz="1600" b="1" dirty="0">
                <a:solidFill>
                  <a:srgbClr val="000000"/>
                </a:solidFill>
                <a:latin typeface="微软雅黑" pitchFamily="34" charset="-122"/>
                <a:ea typeface="微软雅黑" pitchFamily="34" charset="-122"/>
                <a:sym typeface="方正兰亭黑_GBK"/>
              </a:rPr>
              <a:t>——</a:t>
            </a:r>
            <a:r>
              <a:rPr lang="zh-CN" altLang="en-US" sz="1600" b="1" dirty="0">
                <a:solidFill>
                  <a:srgbClr val="000000"/>
                </a:solidFill>
                <a:latin typeface="微软雅黑" pitchFamily="34" charset="-122"/>
                <a:ea typeface="微软雅黑" pitchFamily="34" charset="-122"/>
                <a:sym typeface="方正兰亭黑_GBK"/>
              </a:rPr>
              <a:t>原军委副主</a:t>
            </a:r>
            <a:r>
              <a:rPr lang="zh-CN" altLang="en-US" sz="1600" b="1" dirty="0" smtClean="0">
                <a:solidFill>
                  <a:srgbClr val="000000"/>
                </a:solidFill>
                <a:latin typeface="微软雅黑" pitchFamily="34" charset="-122"/>
                <a:ea typeface="微软雅黑" pitchFamily="34" charset="-122"/>
                <a:sym typeface="方正兰亭黑_GBK"/>
              </a:rPr>
              <a:t>席，上</a:t>
            </a:r>
            <a:r>
              <a:rPr lang="zh-CN" altLang="en-US" sz="1600" b="1" dirty="0">
                <a:solidFill>
                  <a:srgbClr val="000000"/>
                </a:solidFill>
                <a:latin typeface="微软雅黑" pitchFamily="34" charset="-122"/>
                <a:ea typeface="微软雅黑" pitchFamily="34" charset="-122"/>
                <a:sym typeface="方正兰亭黑_GBK"/>
              </a:rPr>
              <a:t>将</a:t>
            </a:r>
          </a:p>
        </p:txBody>
      </p:sp>
      <p:sp>
        <p:nvSpPr>
          <p:cNvPr id="12" name="矩形 47"/>
          <p:cNvSpPr>
            <a:spLocks noChangeArrowheads="1"/>
          </p:cNvSpPr>
          <p:nvPr/>
        </p:nvSpPr>
        <p:spPr bwMode="auto">
          <a:xfrm>
            <a:off x="6924907" y="1953727"/>
            <a:ext cx="4330682" cy="1372675"/>
          </a:xfrm>
          <a:prstGeom prst="rect">
            <a:avLst/>
          </a:prstGeom>
          <a:noFill/>
          <a:ln w="9525">
            <a:noFill/>
            <a:bevel/>
            <a:headEnd/>
            <a:tailEnd/>
          </a:ln>
        </p:spPr>
        <p:txBody>
          <a:bodyPr wrap="square" lIns="91431" tIns="45716" rIns="91431" bIns="45716">
            <a:spAutoFit/>
          </a:bodyPr>
          <a:lstStyle/>
          <a:p>
            <a:pPr eaLnBrk="1" hangingPunct="1">
              <a:lnSpc>
                <a:spcPct val="130000"/>
              </a:lnSpc>
              <a:buFont typeface="Arial" pitchFamily="34" charset="0"/>
              <a:buNone/>
            </a:pPr>
            <a:r>
              <a:rPr lang="zh-CN" altLang="en-US" sz="1600" b="1" dirty="0" smtClean="0">
                <a:solidFill>
                  <a:srgbClr val="1A2E53"/>
                </a:solidFill>
                <a:latin typeface="微软雅黑" panose="020B0503020204020204" pitchFamily="34" charset="-122"/>
                <a:ea typeface="微软雅黑" panose="020B0503020204020204" pitchFamily="34" charset="-122"/>
                <a:sym typeface="方正兰亭黑_GBK"/>
              </a:rPr>
              <a:t>“</a:t>
            </a:r>
            <a:r>
              <a:rPr lang="en-US" altLang="zh-CN" sz="1600" b="1" dirty="0" smtClean="0">
                <a:solidFill>
                  <a:srgbClr val="1A2E53"/>
                </a:solidFill>
                <a:latin typeface="微软雅黑" panose="020B0503020204020204" pitchFamily="34" charset="-122"/>
                <a:ea typeface="微软雅黑" panose="020B0503020204020204" pitchFamily="34" charset="-122"/>
                <a:sym typeface="方正兰亭黑_GBK"/>
              </a:rPr>
              <a:t>14</a:t>
            </a:r>
            <a:r>
              <a:rPr lang="zh-CN" altLang="en-US" sz="1600" b="1" dirty="0">
                <a:solidFill>
                  <a:srgbClr val="1A2E53"/>
                </a:solidFill>
                <a:latin typeface="微软雅黑" panose="020B0503020204020204" pitchFamily="34" charset="-122"/>
                <a:ea typeface="微软雅黑" panose="020B0503020204020204" pitchFamily="34" charset="-122"/>
                <a:sym typeface="方正兰亭黑_GBK"/>
              </a:rPr>
              <a:t>所是个老所，是中国雷达工业的老母鸡，在历史上作出了很多贡献，今后还要作贡献。最重要的是这批力量是国家财富。</a:t>
            </a:r>
            <a:r>
              <a:rPr lang="zh-CN" altLang="en-US" sz="1600" b="1" dirty="0" smtClean="0">
                <a:solidFill>
                  <a:srgbClr val="1A2E53"/>
                </a:solidFill>
                <a:latin typeface="微软雅黑" panose="020B0503020204020204" pitchFamily="34" charset="-122"/>
                <a:ea typeface="微软雅黑" panose="020B0503020204020204" pitchFamily="34" charset="-122"/>
                <a:sym typeface="方正兰亭黑_GBK"/>
              </a:rPr>
              <a:t>只我</a:t>
            </a:r>
            <a:r>
              <a:rPr lang="zh-CN" altLang="en-US" sz="1600" b="1" dirty="0">
                <a:solidFill>
                  <a:srgbClr val="1A2E53"/>
                </a:solidFill>
                <a:latin typeface="微软雅黑" panose="020B0503020204020204" pitchFamily="34" charset="-122"/>
                <a:ea typeface="微软雅黑" panose="020B0503020204020204" pitchFamily="34" charset="-122"/>
                <a:sym typeface="方正兰亭黑_GBK"/>
              </a:rPr>
              <a:t>们有这批</a:t>
            </a:r>
            <a:r>
              <a:rPr lang="zh-CN" altLang="en-US" sz="1600" b="1" dirty="0" smtClean="0">
                <a:solidFill>
                  <a:srgbClr val="1A2E53"/>
                </a:solidFill>
                <a:latin typeface="微软雅黑" panose="020B0503020204020204" pitchFamily="34" charset="-122"/>
                <a:ea typeface="微软雅黑" panose="020B0503020204020204" pitchFamily="34" charset="-122"/>
                <a:sym typeface="方正兰亭黑_GBK"/>
              </a:rPr>
              <a:t>人在，</a:t>
            </a:r>
            <a:r>
              <a:rPr lang="zh-CN" altLang="en-US" sz="1600" b="1" dirty="0">
                <a:solidFill>
                  <a:srgbClr val="1A2E53"/>
                </a:solidFill>
                <a:latin typeface="微软雅黑" panose="020B0503020204020204" pitchFamily="34" charset="-122"/>
                <a:ea typeface="微软雅黑" panose="020B0503020204020204" pitchFamily="34" charset="-122"/>
                <a:sym typeface="方正兰亭黑_GBK"/>
              </a:rPr>
              <a:t>什么东西</a:t>
            </a:r>
            <a:r>
              <a:rPr lang="zh-CN" altLang="en-US" sz="1600" b="1" dirty="0" smtClean="0">
                <a:solidFill>
                  <a:srgbClr val="1A2E53"/>
                </a:solidFill>
                <a:latin typeface="微软雅黑" panose="020B0503020204020204" pitchFamily="34" charset="-122"/>
                <a:ea typeface="微软雅黑" panose="020B0503020204020204" pitchFamily="34" charset="-122"/>
                <a:sym typeface="方正兰亭黑_GBK"/>
              </a:rPr>
              <a:t>都可以搞</a:t>
            </a:r>
            <a:r>
              <a:rPr lang="zh-CN" altLang="en-US" sz="1600" b="1" dirty="0">
                <a:solidFill>
                  <a:srgbClr val="1A2E53"/>
                </a:solidFill>
                <a:latin typeface="微软雅黑" panose="020B0503020204020204" pitchFamily="34" charset="-122"/>
                <a:ea typeface="微软雅黑" panose="020B0503020204020204" pitchFamily="34" charset="-122"/>
                <a:sym typeface="方正兰亭黑_GBK"/>
              </a:rPr>
              <a:t>得出</a:t>
            </a:r>
            <a:r>
              <a:rPr lang="zh-CN" altLang="en-US" sz="1600" b="1" dirty="0" smtClean="0">
                <a:solidFill>
                  <a:srgbClr val="1A2E53"/>
                </a:solidFill>
                <a:latin typeface="微软雅黑" panose="020B0503020204020204" pitchFamily="34" charset="-122"/>
                <a:ea typeface="微软雅黑" panose="020B0503020204020204" pitchFamily="34" charset="-122"/>
                <a:sym typeface="方正兰亭黑_GBK"/>
              </a:rPr>
              <a:t>来”</a:t>
            </a:r>
            <a:endParaRPr lang="zh-CN" altLang="en-US" sz="1600" b="1" dirty="0">
              <a:solidFill>
                <a:srgbClr val="000000"/>
              </a:solidFill>
              <a:latin typeface="微软雅黑" pitchFamily="34" charset="-122"/>
              <a:ea typeface="微软雅黑" pitchFamily="34" charset="-122"/>
              <a:sym typeface="方正兰亭黑_GBK"/>
            </a:endParaRPr>
          </a:p>
        </p:txBody>
      </p:sp>
      <p:sp>
        <p:nvSpPr>
          <p:cNvPr id="13" name="矩形 47"/>
          <p:cNvSpPr>
            <a:spLocks noChangeArrowheads="1"/>
          </p:cNvSpPr>
          <p:nvPr/>
        </p:nvSpPr>
        <p:spPr bwMode="auto">
          <a:xfrm>
            <a:off x="6844843" y="4015522"/>
            <a:ext cx="4330683" cy="1941677"/>
          </a:xfrm>
          <a:prstGeom prst="rect">
            <a:avLst/>
          </a:prstGeom>
          <a:noFill/>
          <a:ln w="9525">
            <a:noFill/>
            <a:miter lim="800000"/>
            <a:headEnd/>
            <a:tailEnd/>
          </a:ln>
        </p:spPr>
        <p:txBody>
          <a:bodyPr wrap="square" lIns="91431" tIns="45716" rIns="91431" bIns="45716">
            <a:spAutoFit/>
          </a:bodyPr>
          <a:lstStyle/>
          <a:p>
            <a:pPr eaLnBrk="1" hangingPunct="1">
              <a:lnSpc>
                <a:spcPct val="150000"/>
              </a:lnSpc>
              <a:buFont typeface="Arial" pitchFamily="34" charset="0"/>
              <a:buNone/>
            </a:pPr>
            <a:r>
              <a:rPr lang="zh-CN" altLang="en-US" b="1" dirty="0" smtClean="0">
                <a:solidFill>
                  <a:srgbClr val="000000"/>
                </a:solidFill>
                <a:latin typeface="微软雅黑" pitchFamily="34" charset="-122"/>
                <a:ea typeface="微软雅黑" pitchFamily="34" charset="-122"/>
                <a:sym typeface="方正兰亭黑_GBK"/>
              </a:rPr>
              <a:t>       </a:t>
            </a:r>
            <a:r>
              <a:rPr lang="zh-CN" altLang="en-US" sz="1600" b="1" dirty="0">
                <a:solidFill>
                  <a:srgbClr val="1A2E53"/>
                </a:solidFill>
                <a:latin typeface="微软雅黑" panose="020B0503020204020204" pitchFamily="34" charset="-122"/>
                <a:ea typeface="微软雅黑" panose="020B0503020204020204" pitchFamily="34" charset="-122"/>
                <a:sym typeface="方正兰亭黑_GBK"/>
              </a:rPr>
              <a:t>主要从事雷达及基于传感器集成的次系统业务，是国家预警探测领域的引领者，技术水平处于世界先进行列，被中共中央、国务院、中央军委授予“高技术武器装备发展建设工程重大贡献奖”。</a:t>
            </a:r>
            <a:endParaRPr lang="en-US" altLang="zh-CN" sz="1600" b="1" dirty="0">
              <a:solidFill>
                <a:srgbClr val="1A2E53"/>
              </a:solidFill>
              <a:latin typeface="微软雅黑" panose="020B0503020204020204" pitchFamily="34" charset="-122"/>
              <a:ea typeface="微软雅黑" panose="020B0503020204020204" pitchFamily="34" charset="-122"/>
              <a:sym typeface="方正兰亭黑_GBK"/>
            </a:endParaRPr>
          </a:p>
        </p:txBody>
      </p:sp>
      <p:sp>
        <p:nvSpPr>
          <p:cNvPr id="16"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7" name="TextBox 16"/>
          <p:cNvSpPr txBox="1">
            <a:spLocks noChangeArrowheads="1"/>
          </p:cNvSpPr>
          <p:nvPr/>
        </p:nvSpPr>
        <p:spPr bwMode="auto">
          <a:xfrm>
            <a:off x="1907949" y="1049339"/>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历史与文化</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71251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descr="QQ截图20160831154924.jpg"/>
          <p:cNvPicPr>
            <a:picLocks noChangeAspect="1"/>
          </p:cNvPicPr>
          <p:nvPr/>
        </p:nvPicPr>
        <p:blipFill>
          <a:blip r:embed="rId2"/>
          <a:stretch>
            <a:fillRect/>
          </a:stretch>
        </p:blipFill>
        <p:spPr>
          <a:xfrm>
            <a:off x="16886" y="0"/>
            <a:ext cx="12158227" cy="6858000"/>
          </a:xfrm>
          <a:prstGeom prst="rect">
            <a:avLst/>
          </a:prstGeom>
        </p:spPr>
      </p:pic>
      <p:sp>
        <p:nvSpPr>
          <p:cNvPr id="37"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38" name="TextBox 16"/>
          <p:cNvSpPr txBox="1">
            <a:spLocks noChangeArrowheads="1"/>
          </p:cNvSpPr>
          <p:nvPr/>
        </p:nvSpPr>
        <p:spPr bwMode="auto">
          <a:xfrm>
            <a:off x="1820865" y="1002736"/>
            <a:ext cx="178423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产业架构</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pic>
        <p:nvPicPr>
          <p:cNvPr id="40" name="Picture 7" descr="2009630155654837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233" y="3247951"/>
            <a:ext cx="3994911" cy="2995598"/>
          </a:xfrm>
          <a:prstGeom prst="rect">
            <a:avLst/>
          </a:prstGeom>
          <a:ln>
            <a:noFill/>
          </a:ln>
          <a:effectLst>
            <a:softEdge rad="112500"/>
          </a:effectLst>
          <a:extLst/>
        </p:spPr>
      </p:pic>
      <p:sp>
        <p:nvSpPr>
          <p:cNvPr id="41" name="Rectangle 8"/>
          <p:cNvSpPr>
            <a:spLocks noChangeArrowheads="1"/>
          </p:cNvSpPr>
          <p:nvPr/>
        </p:nvSpPr>
        <p:spPr bwMode="auto">
          <a:xfrm>
            <a:off x="4330608" y="2701696"/>
            <a:ext cx="928900" cy="332399"/>
          </a:xfrm>
          <a:prstGeom prst="rect">
            <a:avLst/>
          </a:prstGeom>
          <a:solidFill>
            <a:srgbClr val="1A2E53"/>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marL="0" marR="0" lvl="0" indent="0" algn="ctr" defTabSz="266700" eaLnBrk="1" fontAlgn="base" latinLnBrk="0" hangingPunct="1">
              <a:lnSpc>
                <a:spcPct val="130000"/>
              </a:lnSpc>
              <a:spcBef>
                <a:spcPct val="50000"/>
              </a:spcBef>
              <a:spcAft>
                <a:spcPct val="0"/>
              </a:spcAft>
              <a:buClrTx/>
              <a:buSzTx/>
              <a:buFont typeface="Wingdings" panose="05000000000000000000" pitchFamily="2" charset="2"/>
              <a:buNone/>
              <a:tabLst/>
              <a:defRPr/>
            </a:pPr>
            <a:r>
              <a:rPr kumimoji="1" lang="en-US" altLang="zh-CN" sz="12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5</a:t>
            </a:r>
            <a:r>
              <a:rPr kumimoji="1" lang="zh-CN" altLang="en-US" sz="12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个</a:t>
            </a:r>
            <a:r>
              <a:rPr kumimoji="1" lang="zh-CN" altLang="en-US"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研究部</a:t>
            </a:r>
          </a:p>
        </p:txBody>
      </p:sp>
      <p:sp>
        <p:nvSpPr>
          <p:cNvPr id="42" name="Rectangle 9"/>
          <p:cNvSpPr>
            <a:spLocks noChangeArrowheads="1"/>
          </p:cNvSpPr>
          <p:nvPr/>
        </p:nvSpPr>
        <p:spPr bwMode="auto">
          <a:xfrm>
            <a:off x="5182848" y="1770044"/>
            <a:ext cx="1276350" cy="30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66700" eaLnBrk="0" hangingPunct="0">
              <a:defRPr kumimoji="1" sz="3200">
                <a:solidFill>
                  <a:schemeClr val="bg2"/>
                </a:solidFill>
                <a:latin typeface="楷体_GB2312" pitchFamily="49" charset="-122"/>
                <a:ea typeface="楷体_GB2312" pitchFamily="49" charset="-122"/>
              </a:defRPr>
            </a:lvl1pPr>
            <a:lvl2pPr marL="742950" indent="-285750" defTabSz="266700" eaLnBrk="0" hangingPunct="0">
              <a:defRPr kumimoji="1" sz="3200">
                <a:solidFill>
                  <a:schemeClr val="bg2"/>
                </a:solidFill>
                <a:latin typeface="楷体_GB2312" pitchFamily="49" charset="-122"/>
                <a:ea typeface="楷体_GB2312" pitchFamily="49" charset="-122"/>
              </a:defRPr>
            </a:lvl2pPr>
            <a:lvl3pPr marL="1143000" indent="-228600" defTabSz="266700" eaLnBrk="0" hangingPunct="0">
              <a:defRPr kumimoji="1" sz="3200">
                <a:solidFill>
                  <a:schemeClr val="bg2"/>
                </a:solidFill>
                <a:latin typeface="楷体_GB2312" pitchFamily="49" charset="-122"/>
                <a:ea typeface="楷体_GB2312" pitchFamily="49" charset="-122"/>
              </a:defRPr>
            </a:lvl3pPr>
            <a:lvl4pPr marL="1600200" indent="-228600" defTabSz="266700" eaLnBrk="0" hangingPunct="0">
              <a:defRPr kumimoji="1" sz="3200">
                <a:solidFill>
                  <a:schemeClr val="bg2"/>
                </a:solidFill>
                <a:latin typeface="楷体_GB2312" pitchFamily="49" charset="-122"/>
                <a:ea typeface="楷体_GB2312" pitchFamily="49" charset="-122"/>
              </a:defRPr>
            </a:lvl4pPr>
            <a:lvl5pPr marL="2057400" indent="-228600" defTabSz="266700" eaLnBrk="0" hangingPunct="0">
              <a:defRPr kumimoji="1" sz="3200">
                <a:solidFill>
                  <a:schemeClr val="bg2"/>
                </a:solidFill>
                <a:latin typeface="楷体_GB2312" pitchFamily="49" charset="-122"/>
                <a:ea typeface="楷体_GB2312" pitchFamily="49" charset="-122"/>
              </a:defRPr>
            </a:lvl5pPr>
            <a:lvl6pPr marL="2514600" indent="-228600" defTabSz="266700" eaLnBrk="0" fontAlgn="base" hangingPunct="0">
              <a:lnSpc>
                <a:spcPct val="180000"/>
              </a:lnSpc>
              <a:spcBef>
                <a:spcPct val="10000"/>
              </a:spcBef>
              <a:spcAft>
                <a:spcPct val="0"/>
              </a:spcAft>
              <a:buFont typeface="Wingdings" panose="05000000000000000000" pitchFamily="2" charset="2"/>
              <a:buChar char="l"/>
              <a:defRPr kumimoji="1" sz="3200">
                <a:solidFill>
                  <a:schemeClr val="bg2"/>
                </a:solidFill>
                <a:latin typeface="楷体_GB2312" pitchFamily="49" charset="-122"/>
                <a:ea typeface="楷体_GB2312" pitchFamily="49" charset="-122"/>
              </a:defRPr>
            </a:lvl6pPr>
            <a:lvl7pPr marL="2971800" indent="-228600" defTabSz="266700" eaLnBrk="0" fontAlgn="base" hangingPunct="0">
              <a:lnSpc>
                <a:spcPct val="180000"/>
              </a:lnSpc>
              <a:spcBef>
                <a:spcPct val="10000"/>
              </a:spcBef>
              <a:spcAft>
                <a:spcPct val="0"/>
              </a:spcAft>
              <a:buFont typeface="Wingdings" panose="05000000000000000000" pitchFamily="2" charset="2"/>
              <a:buChar char="l"/>
              <a:defRPr kumimoji="1" sz="3200">
                <a:solidFill>
                  <a:schemeClr val="bg2"/>
                </a:solidFill>
                <a:latin typeface="楷体_GB2312" pitchFamily="49" charset="-122"/>
                <a:ea typeface="楷体_GB2312" pitchFamily="49" charset="-122"/>
              </a:defRPr>
            </a:lvl7pPr>
            <a:lvl8pPr marL="3429000" indent="-228600" defTabSz="266700" eaLnBrk="0" fontAlgn="base" hangingPunct="0">
              <a:lnSpc>
                <a:spcPct val="180000"/>
              </a:lnSpc>
              <a:spcBef>
                <a:spcPct val="10000"/>
              </a:spcBef>
              <a:spcAft>
                <a:spcPct val="0"/>
              </a:spcAft>
              <a:buFont typeface="Wingdings" panose="05000000000000000000" pitchFamily="2" charset="2"/>
              <a:buChar char="l"/>
              <a:defRPr kumimoji="1" sz="3200">
                <a:solidFill>
                  <a:schemeClr val="bg2"/>
                </a:solidFill>
                <a:latin typeface="楷体_GB2312" pitchFamily="49" charset="-122"/>
                <a:ea typeface="楷体_GB2312" pitchFamily="49" charset="-122"/>
              </a:defRPr>
            </a:lvl8pPr>
            <a:lvl9pPr marL="3886200" indent="-228600" defTabSz="266700" eaLnBrk="0" fontAlgn="base" hangingPunct="0">
              <a:lnSpc>
                <a:spcPct val="180000"/>
              </a:lnSpc>
              <a:spcBef>
                <a:spcPct val="10000"/>
              </a:spcBef>
              <a:spcAft>
                <a:spcPct val="0"/>
              </a:spcAft>
              <a:buFont typeface="Wingdings" panose="05000000000000000000" pitchFamily="2" charset="2"/>
              <a:buChar char="l"/>
              <a:defRPr kumimoji="1" sz="3200">
                <a:solidFill>
                  <a:schemeClr val="bg2"/>
                </a:solidFill>
                <a:latin typeface="楷体_GB2312" pitchFamily="49" charset="-122"/>
                <a:ea typeface="楷体_GB2312" pitchFamily="49" charset="-122"/>
              </a:defRPr>
            </a:lvl9pPr>
          </a:lstStyle>
          <a:p>
            <a:pPr marL="0" marR="0" lvl="0" indent="0" defTabSz="266700" eaLnBrk="1" fontAlgn="base" latinLnBrk="0" hangingPunct="1">
              <a:lnSpc>
                <a:spcPct val="130000"/>
              </a:lnSpc>
              <a:spcBef>
                <a:spcPct val="50000"/>
              </a:spcBef>
              <a:spcAft>
                <a:spcPct val="0"/>
              </a:spcAft>
              <a:buClrTx/>
              <a:buSzTx/>
              <a:buFont typeface="Wingdings" panose="05000000000000000000" pitchFamily="2" charset="2"/>
              <a:buNone/>
              <a:tabLst/>
              <a:defRPr/>
            </a:pPr>
            <a:r>
              <a:rPr kumimoji="1" lang="zh-CN" altLang="en-US" sz="1200" b="1" i="0" u="none" strike="noStrike" kern="0" cap="none" spc="0" normalizeH="0" baseline="0" noProof="0" smtClean="0">
                <a:ln>
                  <a:noFill/>
                </a:ln>
                <a:solidFill>
                  <a:srgbClr val="1A2E53"/>
                </a:solidFill>
                <a:effectLst/>
                <a:uLnTx/>
                <a:uFillTx/>
                <a:latin typeface="微软雅黑" panose="020B0503020204020204" pitchFamily="34" charset="-122"/>
                <a:ea typeface="微软雅黑" panose="020B0503020204020204" pitchFamily="34" charset="-122"/>
              </a:rPr>
              <a:t>军品产业平台</a:t>
            </a:r>
          </a:p>
        </p:txBody>
      </p:sp>
      <p:sp>
        <p:nvSpPr>
          <p:cNvPr id="43" name="Rectangle 10"/>
          <p:cNvSpPr>
            <a:spLocks noChangeArrowheads="1"/>
          </p:cNvSpPr>
          <p:nvPr/>
        </p:nvSpPr>
        <p:spPr bwMode="auto">
          <a:xfrm>
            <a:off x="5306197" y="2701696"/>
            <a:ext cx="1197907" cy="332399"/>
          </a:xfrm>
          <a:prstGeom prst="rect">
            <a:avLst/>
          </a:prstGeom>
          <a:solidFill>
            <a:srgbClr val="1A2E53"/>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algn="ctr" defTabSz="266700" eaLnBrk="1" fontAlgn="base" latinLnBrk="0" hangingPunct="1">
              <a:lnSpc>
                <a:spcPct val="130000"/>
              </a:lnSpc>
              <a:spcBef>
                <a:spcPct val="50000"/>
              </a:spcBef>
              <a:spcAft>
                <a:spcPct val="0"/>
              </a:spcAft>
              <a:buClrTx/>
              <a:buSzTx/>
              <a:buFont typeface="Wingdings" panose="05000000000000000000" pitchFamily="2" charset="2"/>
              <a:buNone/>
              <a:tabLst/>
              <a:defRPr/>
            </a:pPr>
            <a:r>
              <a:rPr kumimoji="1" lang="en-US" altLang="zh-CN" sz="12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2</a:t>
            </a:r>
            <a:r>
              <a:rPr kumimoji="1" lang="zh-CN" altLang="en-US" sz="12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个重点实验室</a:t>
            </a:r>
            <a:endParaRPr kumimoji="1" lang="zh-CN" altLang="en-US"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4" name="Rectangle 11"/>
          <p:cNvSpPr>
            <a:spLocks noChangeArrowheads="1"/>
          </p:cNvSpPr>
          <p:nvPr/>
        </p:nvSpPr>
        <p:spPr bwMode="auto">
          <a:xfrm>
            <a:off x="6558534" y="2701696"/>
            <a:ext cx="1218701" cy="332399"/>
          </a:xfrm>
          <a:prstGeom prst="rect">
            <a:avLst/>
          </a:prstGeom>
          <a:solidFill>
            <a:srgbClr val="1A2E53"/>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marL="0" marR="0" lvl="0" indent="0" algn="ctr" defTabSz="266700" eaLnBrk="1" fontAlgn="base" latinLnBrk="0" hangingPunct="1">
              <a:lnSpc>
                <a:spcPct val="130000"/>
              </a:lnSpc>
              <a:spcBef>
                <a:spcPct val="50000"/>
              </a:spcBef>
              <a:spcAft>
                <a:spcPct val="0"/>
              </a:spcAft>
              <a:buClrTx/>
              <a:buSzTx/>
              <a:buFont typeface="Wingdings" panose="05000000000000000000" pitchFamily="2" charset="2"/>
              <a:buNone/>
              <a:tabLst/>
              <a:defRPr/>
            </a:pPr>
            <a:r>
              <a:rPr kumimoji="1" lang="zh-CN" altLang="en-US"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机关保障部门</a:t>
            </a:r>
          </a:p>
        </p:txBody>
      </p:sp>
      <p:sp>
        <p:nvSpPr>
          <p:cNvPr id="45" name="Rectangle 12"/>
          <p:cNvSpPr>
            <a:spLocks noChangeArrowheads="1"/>
          </p:cNvSpPr>
          <p:nvPr/>
        </p:nvSpPr>
        <p:spPr bwMode="auto">
          <a:xfrm>
            <a:off x="8557873" y="1770044"/>
            <a:ext cx="12763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66700" eaLnBrk="0" hangingPunct="0">
              <a:defRPr kumimoji="1" sz="3200">
                <a:solidFill>
                  <a:schemeClr val="bg2"/>
                </a:solidFill>
                <a:latin typeface="楷体_GB2312" pitchFamily="49" charset="-122"/>
                <a:ea typeface="楷体_GB2312" pitchFamily="49" charset="-122"/>
              </a:defRPr>
            </a:lvl1pPr>
            <a:lvl2pPr marL="742950" indent="-285750" defTabSz="266700" eaLnBrk="0" hangingPunct="0">
              <a:defRPr kumimoji="1" sz="3200">
                <a:solidFill>
                  <a:schemeClr val="bg2"/>
                </a:solidFill>
                <a:latin typeface="楷体_GB2312" pitchFamily="49" charset="-122"/>
                <a:ea typeface="楷体_GB2312" pitchFamily="49" charset="-122"/>
              </a:defRPr>
            </a:lvl2pPr>
            <a:lvl3pPr marL="1143000" indent="-228600" defTabSz="266700" eaLnBrk="0" hangingPunct="0">
              <a:defRPr kumimoji="1" sz="3200">
                <a:solidFill>
                  <a:schemeClr val="bg2"/>
                </a:solidFill>
                <a:latin typeface="楷体_GB2312" pitchFamily="49" charset="-122"/>
                <a:ea typeface="楷体_GB2312" pitchFamily="49" charset="-122"/>
              </a:defRPr>
            </a:lvl3pPr>
            <a:lvl4pPr marL="1600200" indent="-228600" defTabSz="266700" eaLnBrk="0" hangingPunct="0">
              <a:defRPr kumimoji="1" sz="3200">
                <a:solidFill>
                  <a:schemeClr val="bg2"/>
                </a:solidFill>
                <a:latin typeface="楷体_GB2312" pitchFamily="49" charset="-122"/>
                <a:ea typeface="楷体_GB2312" pitchFamily="49" charset="-122"/>
              </a:defRPr>
            </a:lvl4pPr>
            <a:lvl5pPr marL="2057400" indent="-228600" defTabSz="266700" eaLnBrk="0" hangingPunct="0">
              <a:defRPr kumimoji="1" sz="3200">
                <a:solidFill>
                  <a:schemeClr val="bg2"/>
                </a:solidFill>
                <a:latin typeface="楷体_GB2312" pitchFamily="49" charset="-122"/>
                <a:ea typeface="楷体_GB2312" pitchFamily="49" charset="-122"/>
              </a:defRPr>
            </a:lvl5pPr>
            <a:lvl6pPr marL="2514600" indent="-228600" defTabSz="266700" eaLnBrk="0" fontAlgn="base" hangingPunct="0">
              <a:lnSpc>
                <a:spcPct val="180000"/>
              </a:lnSpc>
              <a:spcBef>
                <a:spcPct val="10000"/>
              </a:spcBef>
              <a:spcAft>
                <a:spcPct val="0"/>
              </a:spcAft>
              <a:buFont typeface="Wingdings" panose="05000000000000000000" pitchFamily="2" charset="2"/>
              <a:buChar char="l"/>
              <a:defRPr kumimoji="1" sz="3200">
                <a:solidFill>
                  <a:schemeClr val="bg2"/>
                </a:solidFill>
                <a:latin typeface="楷体_GB2312" pitchFamily="49" charset="-122"/>
                <a:ea typeface="楷体_GB2312" pitchFamily="49" charset="-122"/>
              </a:defRPr>
            </a:lvl6pPr>
            <a:lvl7pPr marL="2971800" indent="-228600" defTabSz="266700" eaLnBrk="0" fontAlgn="base" hangingPunct="0">
              <a:lnSpc>
                <a:spcPct val="180000"/>
              </a:lnSpc>
              <a:spcBef>
                <a:spcPct val="10000"/>
              </a:spcBef>
              <a:spcAft>
                <a:spcPct val="0"/>
              </a:spcAft>
              <a:buFont typeface="Wingdings" panose="05000000000000000000" pitchFamily="2" charset="2"/>
              <a:buChar char="l"/>
              <a:defRPr kumimoji="1" sz="3200">
                <a:solidFill>
                  <a:schemeClr val="bg2"/>
                </a:solidFill>
                <a:latin typeface="楷体_GB2312" pitchFamily="49" charset="-122"/>
                <a:ea typeface="楷体_GB2312" pitchFamily="49" charset="-122"/>
              </a:defRPr>
            </a:lvl7pPr>
            <a:lvl8pPr marL="3429000" indent="-228600" defTabSz="266700" eaLnBrk="0" fontAlgn="base" hangingPunct="0">
              <a:lnSpc>
                <a:spcPct val="180000"/>
              </a:lnSpc>
              <a:spcBef>
                <a:spcPct val="10000"/>
              </a:spcBef>
              <a:spcAft>
                <a:spcPct val="0"/>
              </a:spcAft>
              <a:buFont typeface="Wingdings" panose="05000000000000000000" pitchFamily="2" charset="2"/>
              <a:buChar char="l"/>
              <a:defRPr kumimoji="1" sz="3200">
                <a:solidFill>
                  <a:schemeClr val="bg2"/>
                </a:solidFill>
                <a:latin typeface="楷体_GB2312" pitchFamily="49" charset="-122"/>
                <a:ea typeface="楷体_GB2312" pitchFamily="49" charset="-122"/>
              </a:defRPr>
            </a:lvl8pPr>
            <a:lvl9pPr marL="3886200" indent="-228600" defTabSz="266700" eaLnBrk="0" fontAlgn="base" hangingPunct="0">
              <a:lnSpc>
                <a:spcPct val="180000"/>
              </a:lnSpc>
              <a:spcBef>
                <a:spcPct val="10000"/>
              </a:spcBef>
              <a:spcAft>
                <a:spcPct val="0"/>
              </a:spcAft>
              <a:buFont typeface="Wingdings" panose="05000000000000000000" pitchFamily="2" charset="2"/>
              <a:buChar char="l"/>
              <a:defRPr kumimoji="1" sz="3200">
                <a:solidFill>
                  <a:schemeClr val="bg2"/>
                </a:solidFill>
                <a:latin typeface="楷体_GB2312" pitchFamily="49" charset="-122"/>
                <a:ea typeface="楷体_GB2312" pitchFamily="49" charset="-122"/>
              </a:defRPr>
            </a:lvl9pPr>
          </a:lstStyle>
          <a:p>
            <a:pPr marL="0" marR="0" lvl="0" indent="0" defTabSz="266700" eaLnBrk="1" fontAlgn="base" latinLnBrk="0" hangingPunct="1">
              <a:lnSpc>
                <a:spcPct val="130000"/>
              </a:lnSpc>
              <a:spcBef>
                <a:spcPct val="50000"/>
              </a:spcBef>
              <a:spcAft>
                <a:spcPct val="0"/>
              </a:spcAft>
              <a:buClrTx/>
              <a:buSzTx/>
              <a:buFont typeface="Wingdings" panose="05000000000000000000" pitchFamily="2" charset="2"/>
              <a:buNone/>
              <a:tabLst/>
              <a:defRPr/>
            </a:pPr>
            <a:r>
              <a:rPr kumimoji="1" lang="zh-CN" altLang="en-US" sz="1200" b="1" i="0" u="none" strike="noStrike" kern="0" cap="none" spc="0" normalizeH="0" baseline="0" noProof="0" dirty="0" smtClean="0">
                <a:ln>
                  <a:noFill/>
                </a:ln>
                <a:solidFill>
                  <a:srgbClr val="1A2E53"/>
                </a:solidFill>
                <a:effectLst/>
                <a:uLnTx/>
                <a:uFillTx/>
                <a:latin typeface="微软雅黑" panose="020B0503020204020204" pitchFamily="34" charset="-122"/>
                <a:ea typeface="微软雅黑" panose="020B0503020204020204" pitchFamily="34" charset="-122"/>
              </a:rPr>
              <a:t>民品产业平台</a:t>
            </a:r>
          </a:p>
        </p:txBody>
      </p:sp>
      <p:pic>
        <p:nvPicPr>
          <p:cNvPr id="46"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2324" y="3247951"/>
            <a:ext cx="3586505" cy="3014307"/>
          </a:xfrm>
          <a:prstGeom prst="rect">
            <a:avLst/>
          </a:prstGeom>
          <a:ln>
            <a:noFill/>
          </a:ln>
          <a:effectLst>
            <a:softEdge rad="112500"/>
          </a:effectLst>
          <a:extLst/>
        </p:spPr>
      </p:pic>
      <p:sp>
        <p:nvSpPr>
          <p:cNvPr id="47" name="Line 15"/>
          <p:cNvSpPr>
            <a:spLocks noChangeShapeType="1"/>
          </p:cNvSpPr>
          <p:nvPr/>
        </p:nvSpPr>
        <p:spPr bwMode="auto">
          <a:xfrm>
            <a:off x="7489485" y="1867968"/>
            <a:ext cx="0" cy="230187"/>
          </a:xfrm>
          <a:prstGeom prst="line">
            <a:avLst/>
          </a:prstGeom>
          <a:noFill/>
          <a:ln w="9525" cap="flat" cmpd="sng" algn="ctr">
            <a:solidFill>
              <a:srgbClr val="000514">
                <a:shade val="95000"/>
                <a:satMod val="105000"/>
              </a:srgbClr>
            </a:solidFill>
            <a:prstDash val="solid"/>
            <a:headEnd/>
            <a:tailEnd/>
          </a:ln>
          <a:effectLst/>
        </p:spPr>
        <p:txBody>
          <a:bodyPr wrap="none" anchor="ctr"/>
          <a:lstStyle/>
          <a:p>
            <a:pPr marL="0" marR="0" lvl="0" indent="0" defTabSz="914400" eaLnBrk="1" fontAlgn="base" latinLnBrk="0" hangingPunct="1">
              <a:lnSpc>
                <a:spcPct val="180000"/>
              </a:lnSpc>
              <a:spcBef>
                <a:spcPct val="10000"/>
              </a:spcBef>
              <a:spcAft>
                <a:spcPct val="0"/>
              </a:spcAft>
              <a:buClrTx/>
              <a:buSzTx/>
              <a:buFont typeface="Wingdings" panose="05000000000000000000" pitchFamily="2" charset="2"/>
              <a:buChar char="l"/>
              <a:tabLst/>
              <a:defRPr/>
            </a:pPr>
            <a:endParaRPr kumimoji="1" lang="zh-CN" altLang="en-US" sz="12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8" name="Line 16"/>
          <p:cNvSpPr>
            <a:spLocks noChangeShapeType="1"/>
          </p:cNvSpPr>
          <p:nvPr/>
        </p:nvSpPr>
        <p:spPr bwMode="auto">
          <a:xfrm>
            <a:off x="5828960" y="2098155"/>
            <a:ext cx="3268663" cy="0"/>
          </a:xfrm>
          <a:prstGeom prst="line">
            <a:avLst/>
          </a:prstGeom>
          <a:noFill/>
          <a:ln w="9525" cap="flat" cmpd="sng" algn="ctr">
            <a:solidFill>
              <a:srgbClr val="000514">
                <a:shade val="95000"/>
                <a:satMod val="105000"/>
              </a:srgbClr>
            </a:solidFill>
            <a:prstDash val="solid"/>
            <a:headEnd/>
            <a:tailEnd/>
          </a:ln>
          <a:effectLst/>
        </p:spPr>
        <p:txBody>
          <a:bodyPr wrap="none" anchor="ctr"/>
          <a:lstStyle/>
          <a:p>
            <a:pPr marL="0" marR="0" lvl="0" indent="0" defTabSz="914400" eaLnBrk="1" fontAlgn="base" latinLnBrk="0" hangingPunct="1">
              <a:lnSpc>
                <a:spcPct val="180000"/>
              </a:lnSpc>
              <a:spcBef>
                <a:spcPct val="10000"/>
              </a:spcBef>
              <a:spcAft>
                <a:spcPct val="0"/>
              </a:spcAft>
              <a:buClrTx/>
              <a:buSzTx/>
              <a:buFont typeface="Wingdings" panose="05000000000000000000" pitchFamily="2" charset="2"/>
              <a:buChar char="l"/>
              <a:tabLst/>
              <a:defRPr/>
            </a:pPr>
            <a:endParaRPr kumimoji="1" lang="zh-CN" altLang="en-US" sz="12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9" name="Line 17"/>
          <p:cNvSpPr>
            <a:spLocks noChangeShapeType="1"/>
          </p:cNvSpPr>
          <p:nvPr/>
        </p:nvSpPr>
        <p:spPr bwMode="auto">
          <a:xfrm>
            <a:off x="5821023" y="2098155"/>
            <a:ext cx="0" cy="177800"/>
          </a:xfrm>
          <a:prstGeom prst="line">
            <a:avLst/>
          </a:prstGeom>
          <a:noFill/>
          <a:ln w="9525" cap="flat" cmpd="sng" algn="ctr">
            <a:solidFill>
              <a:srgbClr val="000514">
                <a:shade val="95000"/>
                <a:satMod val="105000"/>
              </a:srgbClr>
            </a:solidFill>
            <a:prstDash val="solid"/>
            <a:headEnd/>
            <a:tailEnd/>
          </a:ln>
          <a:effectLst/>
        </p:spPr>
        <p:txBody>
          <a:bodyPr wrap="none" anchor="ctr"/>
          <a:lstStyle/>
          <a:p>
            <a:pPr marL="0" marR="0" lvl="0" indent="0" defTabSz="914400" eaLnBrk="1" fontAlgn="base" latinLnBrk="0" hangingPunct="1">
              <a:lnSpc>
                <a:spcPct val="180000"/>
              </a:lnSpc>
              <a:spcBef>
                <a:spcPct val="10000"/>
              </a:spcBef>
              <a:spcAft>
                <a:spcPct val="0"/>
              </a:spcAft>
              <a:buClrTx/>
              <a:buSzTx/>
              <a:buFont typeface="Wingdings" panose="05000000000000000000" pitchFamily="2" charset="2"/>
              <a:buChar char="l"/>
              <a:tabLst/>
              <a:defRPr/>
            </a:pPr>
            <a:endParaRPr kumimoji="1" lang="zh-CN" altLang="en-US" sz="12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0" name="Line 18"/>
          <p:cNvSpPr>
            <a:spLocks noChangeShapeType="1"/>
          </p:cNvSpPr>
          <p:nvPr/>
        </p:nvSpPr>
        <p:spPr bwMode="auto">
          <a:xfrm>
            <a:off x="9097623" y="2098155"/>
            <a:ext cx="0" cy="177800"/>
          </a:xfrm>
          <a:prstGeom prst="line">
            <a:avLst/>
          </a:prstGeom>
          <a:noFill/>
          <a:ln w="9525" cap="flat" cmpd="sng" algn="ctr">
            <a:solidFill>
              <a:srgbClr val="000514">
                <a:shade val="95000"/>
                <a:satMod val="105000"/>
              </a:srgbClr>
            </a:solidFill>
            <a:prstDash val="solid"/>
            <a:headEnd/>
            <a:tailEnd/>
          </a:ln>
          <a:effectLst/>
        </p:spPr>
        <p:txBody>
          <a:bodyPr wrap="none" anchor="ctr"/>
          <a:lstStyle/>
          <a:p>
            <a:pPr marL="0" marR="0" lvl="0" indent="0" defTabSz="914400" eaLnBrk="1" fontAlgn="base" latinLnBrk="0" hangingPunct="1">
              <a:lnSpc>
                <a:spcPct val="180000"/>
              </a:lnSpc>
              <a:spcBef>
                <a:spcPct val="10000"/>
              </a:spcBef>
              <a:spcAft>
                <a:spcPct val="0"/>
              </a:spcAft>
              <a:buClrTx/>
              <a:buSzTx/>
              <a:buFont typeface="Wingdings" panose="05000000000000000000" pitchFamily="2" charset="2"/>
              <a:buChar char="l"/>
              <a:tabLst/>
              <a:defRPr/>
            </a:pPr>
            <a:endParaRPr kumimoji="1" lang="zh-CN" altLang="en-US" sz="12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1" name="Line 20"/>
          <p:cNvSpPr>
            <a:spLocks noChangeShapeType="1"/>
          </p:cNvSpPr>
          <p:nvPr/>
        </p:nvSpPr>
        <p:spPr bwMode="auto">
          <a:xfrm>
            <a:off x="5011398" y="2602980"/>
            <a:ext cx="1798637" cy="0"/>
          </a:xfrm>
          <a:prstGeom prst="line">
            <a:avLst/>
          </a:prstGeom>
          <a:noFill/>
          <a:ln w="9525" cap="flat" cmpd="sng" algn="ctr">
            <a:solidFill>
              <a:srgbClr val="000514">
                <a:shade val="95000"/>
                <a:satMod val="105000"/>
              </a:srgbClr>
            </a:solidFill>
            <a:prstDash val="solid"/>
            <a:headEnd/>
            <a:tailEnd/>
          </a:ln>
          <a:effectLst/>
        </p:spPr>
        <p:txBody>
          <a:bodyPr wrap="none" anchor="ctr"/>
          <a:lstStyle/>
          <a:p>
            <a:pPr marL="0" marR="0" lvl="0" indent="0" defTabSz="914400" eaLnBrk="1" fontAlgn="base" latinLnBrk="0" hangingPunct="1">
              <a:lnSpc>
                <a:spcPct val="180000"/>
              </a:lnSpc>
              <a:spcBef>
                <a:spcPct val="10000"/>
              </a:spcBef>
              <a:spcAft>
                <a:spcPct val="0"/>
              </a:spcAft>
              <a:buClrTx/>
              <a:buSzTx/>
              <a:buFont typeface="Wingdings" panose="05000000000000000000" pitchFamily="2" charset="2"/>
              <a:buChar char="l"/>
              <a:tabLst/>
              <a:defRPr/>
            </a:pPr>
            <a:endParaRPr kumimoji="1" lang="zh-CN" altLang="en-US" sz="12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2" name="Line 21"/>
          <p:cNvSpPr>
            <a:spLocks noChangeShapeType="1"/>
          </p:cNvSpPr>
          <p:nvPr/>
        </p:nvSpPr>
        <p:spPr bwMode="auto">
          <a:xfrm>
            <a:off x="5011398" y="2602980"/>
            <a:ext cx="0" cy="98425"/>
          </a:xfrm>
          <a:prstGeom prst="line">
            <a:avLst/>
          </a:prstGeom>
          <a:noFill/>
          <a:ln w="9525" cap="flat" cmpd="sng" algn="ctr">
            <a:solidFill>
              <a:srgbClr val="000514">
                <a:shade val="95000"/>
                <a:satMod val="105000"/>
              </a:srgbClr>
            </a:solidFill>
            <a:prstDash val="solid"/>
            <a:headEnd/>
            <a:tailEnd/>
          </a:ln>
          <a:effectLst/>
        </p:spPr>
        <p:txBody>
          <a:bodyPr wrap="none" anchor="ctr"/>
          <a:lstStyle/>
          <a:p>
            <a:pPr marL="0" marR="0" lvl="0" indent="0" defTabSz="914400" eaLnBrk="1" fontAlgn="base" latinLnBrk="0" hangingPunct="1">
              <a:lnSpc>
                <a:spcPct val="180000"/>
              </a:lnSpc>
              <a:spcBef>
                <a:spcPct val="10000"/>
              </a:spcBef>
              <a:spcAft>
                <a:spcPct val="0"/>
              </a:spcAft>
              <a:buClrTx/>
              <a:buSzTx/>
              <a:buFont typeface="Wingdings" panose="05000000000000000000" pitchFamily="2" charset="2"/>
              <a:buChar char="l"/>
              <a:tabLst/>
              <a:defRPr/>
            </a:pPr>
            <a:endParaRPr kumimoji="1" lang="zh-CN" altLang="en-US" sz="12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3" name="Line 22"/>
          <p:cNvSpPr>
            <a:spLocks noChangeShapeType="1"/>
          </p:cNvSpPr>
          <p:nvPr/>
        </p:nvSpPr>
        <p:spPr bwMode="auto">
          <a:xfrm>
            <a:off x="5824198" y="2445818"/>
            <a:ext cx="0" cy="255587"/>
          </a:xfrm>
          <a:prstGeom prst="line">
            <a:avLst/>
          </a:prstGeom>
          <a:noFill/>
          <a:ln w="9525" cap="flat" cmpd="sng" algn="ctr">
            <a:solidFill>
              <a:srgbClr val="000514">
                <a:shade val="95000"/>
                <a:satMod val="105000"/>
              </a:srgbClr>
            </a:solidFill>
            <a:prstDash val="solid"/>
            <a:headEnd/>
            <a:tailEnd/>
          </a:ln>
          <a:effectLst/>
        </p:spPr>
        <p:txBody>
          <a:bodyPr wrap="none" anchor="ctr"/>
          <a:lstStyle/>
          <a:p>
            <a:pPr marL="0" marR="0" lvl="0" indent="0" defTabSz="914400" eaLnBrk="1" fontAlgn="base" latinLnBrk="0" hangingPunct="1">
              <a:lnSpc>
                <a:spcPct val="180000"/>
              </a:lnSpc>
              <a:spcBef>
                <a:spcPct val="10000"/>
              </a:spcBef>
              <a:spcAft>
                <a:spcPct val="0"/>
              </a:spcAft>
              <a:buClrTx/>
              <a:buSzTx/>
              <a:buFont typeface="Wingdings" panose="05000000000000000000" pitchFamily="2" charset="2"/>
              <a:buChar char="l"/>
              <a:tabLst/>
              <a:defRPr/>
            </a:pPr>
            <a:endParaRPr kumimoji="1" lang="zh-CN" altLang="en-US" sz="12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4" name="Line 23"/>
          <p:cNvSpPr>
            <a:spLocks noChangeShapeType="1"/>
          </p:cNvSpPr>
          <p:nvPr/>
        </p:nvSpPr>
        <p:spPr bwMode="auto">
          <a:xfrm>
            <a:off x="6811623" y="2602980"/>
            <a:ext cx="0" cy="98425"/>
          </a:xfrm>
          <a:prstGeom prst="line">
            <a:avLst/>
          </a:prstGeom>
          <a:noFill/>
          <a:ln w="9525" cap="flat" cmpd="sng" algn="ctr">
            <a:solidFill>
              <a:srgbClr val="000514">
                <a:shade val="95000"/>
                <a:satMod val="105000"/>
              </a:srgbClr>
            </a:solidFill>
            <a:prstDash val="solid"/>
            <a:headEnd/>
            <a:tailEnd/>
          </a:ln>
          <a:effectLst/>
        </p:spPr>
        <p:txBody>
          <a:bodyPr wrap="none" anchor="ctr"/>
          <a:lstStyle/>
          <a:p>
            <a:pPr marL="0" marR="0" lvl="0" indent="0" defTabSz="914400" eaLnBrk="1" fontAlgn="base" latinLnBrk="0" hangingPunct="1">
              <a:lnSpc>
                <a:spcPct val="180000"/>
              </a:lnSpc>
              <a:spcBef>
                <a:spcPct val="10000"/>
              </a:spcBef>
              <a:spcAft>
                <a:spcPct val="0"/>
              </a:spcAft>
              <a:buClrTx/>
              <a:buSzTx/>
              <a:buFont typeface="Wingdings" panose="05000000000000000000" pitchFamily="2" charset="2"/>
              <a:buChar char="l"/>
              <a:tabLst/>
              <a:defRPr/>
            </a:pPr>
            <a:endParaRPr kumimoji="1" lang="zh-CN" altLang="en-US" sz="12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5" name="Line 24"/>
          <p:cNvSpPr>
            <a:spLocks noChangeShapeType="1"/>
          </p:cNvSpPr>
          <p:nvPr/>
        </p:nvSpPr>
        <p:spPr bwMode="auto">
          <a:xfrm>
            <a:off x="9100798" y="2510905"/>
            <a:ext cx="0" cy="234950"/>
          </a:xfrm>
          <a:prstGeom prst="line">
            <a:avLst/>
          </a:prstGeom>
          <a:noFill/>
          <a:ln w="9525" cap="flat" cmpd="sng" algn="ctr">
            <a:solidFill>
              <a:srgbClr val="000514">
                <a:shade val="95000"/>
                <a:satMod val="105000"/>
              </a:srgbClr>
            </a:solidFill>
            <a:prstDash val="solid"/>
            <a:headEnd/>
            <a:tailEnd/>
          </a:ln>
          <a:effectLst/>
        </p:spPr>
        <p:txBody>
          <a:bodyPr wrap="none" anchor="ctr"/>
          <a:lstStyle/>
          <a:p>
            <a:pPr marL="0" marR="0" lvl="0" indent="0" defTabSz="914400" eaLnBrk="1" fontAlgn="base" latinLnBrk="0" hangingPunct="1">
              <a:lnSpc>
                <a:spcPct val="180000"/>
              </a:lnSpc>
              <a:spcBef>
                <a:spcPct val="10000"/>
              </a:spcBef>
              <a:spcAft>
                <a:spcPct val="0"/>
              </a:spcAft>
              <a:buClrTx/>
              <a:buSzTx/>
              <a:buFont typeface="Wingdings" panose="05000000000000000000" pitchFamily="2" charset="2"/>
              <a:buChar char="l"/>
              <a:tabLst/>
              <a:defRPr/>
            </a:pPr>
            <a:endParaRPr kumimoji="1" lang="zh-CN" altLang="en-US" sz="12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6" name="Rectangle 13"/>
          <p:cNvSpPr>
            <a:spLocks noChangeArrowheads="1"/>
          </p:cNvSpPr>
          <p:nvPr/>
        </p:nvSpPr>
        <p:spPr bwMode="auto">
          <a:xfrm>
            <a:off x="8021315" y="2701696"/>
            <a:ext cx="2205373" cy="332399"/>
          </a:xfrm>
          <a:prstGeom prst="rect">
            <a:avLst/>
          </a:prstGeom>
          <a:solidFill>
            <a:srgbClr val="1A2E53"/>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marL="0" marR="0" lvl="0" indent="0" algn="ctr" defTabSz="266700" eaLnBrk="1" fontAlgn="base" latinLnBrk="0" hangingPunct="1">
              <a:lnSpc>
                <a:spcPct val="130000"/>
              </a:lnSpc>
              <a:spcBef>
                <a:spcPct val="50000"/>
              </a:spcBef>
              <a:spcAft>
                <a:spcPct val="0"/>
              </a:spcAft>
              <a:buClrTx/>
              <a:buSzTx/>
              <a:buFont typeface="Wingdings" panose="05000000000000000000" pitchFamily="2" charset="2"/>
              <a:buNone/>
              <a:tabLst/>
              <a:defRPr/>
            </a:pPr>
            <a:r>
              <a:rPr kumimoji="1" lang="en-US" altLang="zh-CN" sz="12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15</a:t>
            </a:r>
            <a:r>
              <a:rPr kumimoji="1" lang="zh-CN" altLang="en-US" sz="12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个</a:t>
            </a:r>
            <a:r>
              <a:rPr kumimoji="1" lang="zh-CN" altLang="en-US"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公司（含</a:t>
            </a:r>
            <a:r>
              <a:rPr kumimoji="1" lang="en-US" altLang="zh-CN"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1</a:t>
            </a:r>
            <a:r>
              <a:rPr kumimoji="1" lang="zh-CN" altLang="en-US"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家上市公司）</a:t>
            </a:r>
          </a:p>
        </p:txBody>
      </p:sp>
      <p:sp>
        <p:nvSpPr>
          <p:cNvPr id="57" name="Text Box 5"/>
          <p:cNvSpPr txBox="1">
            <a:spLocks noChangeArrowheads="1"/>
          </p:cNvSpPr>
          <p:nvPr/>
        </p:nvSpPr>
        <p:spPr bwMode="auto">
          <a:xfrm>
            <a:off x="5191647" y="2197649"/>
            <a:ext cx="1276919" cy="332399"/>
          </a:xfrm>
          <a:prstGeom prst="rect">
            <a:avLst/>
          </a:prstGeom>
          <a:solidFill>
            <a:srgbClr val="1A2E53"/>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defPPr>
              <a:defRPr lang="zh-CN"/>
            </a:defPPr>
            <a:lvl1pPr algn="ctr" defTabSz="266700">
              <a:lnSpc>
                <a:spcPct val="130000"/>
              </a:lnSpc>
              <a:spcBef>
                <a:spcPct val="50000"/>
              </a:spcBef>
              <a:buNone/>
              <a:defRPr sz="1200" b="1"/>
            </a:lvl1pPr>
          </a:lstStyle>
          <a:p>
            <a:pPr marL="0" marR="0" lvl="0" indent="0" algn="ctr" defTabSz="266700" eaLnBrk="1" fontAlgn="base" latinLnBrk="0" hangingPunct="1">
              <a:lnSpc>
                <a:spcPct val="130000"/>
              </a:lnSpc>
              <a:spcBef>
                <a:spcPct val="50000"/>
              </a:spcBef>
              <a:spcAft>
                <a:spcPct val="0"/>
              </a:spcAft>
              <a:buClrTx/>
              <a:buSzTx/>
              <a:buFont typeface="Wingdings" panose="05000000000000000000" pitchFamily="2" charset="2"/>
              <a:buNone/>
              <a:tabLst/>
              <a:defRPr/>
            </a:pPr>
            <a:r>
              <a:rPr kumimoji="1" lang="zh-CN" altLang="en-US" sz="12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所本部</a:t>
            </a:r>
          </a:p>
        </p:txBody>
      </p:sp>
      <p:sp>
        <p:nvSpPr>
          <p:cNvPr id="58" name="Text Box 6"/>
          <p:cNvSpPr txBox="1">
            <a:spLocks noChangeArrowheads="1"/>
          </p:cNvSpPr>
          <p:nvPr/>
        </p:nvSpPr>
        <p:spPr bwMode="auto">
          <a:xfrm>
            <a:off x="8525367" y="2197650"/>
            <a:ext cx="1161765" cy="332399"/>
          </a:xfrm>
          <a:prstGeom prst="rect">
            <a:avLst/>
          </a:prstGeom>
          <a:solidFill>
            <a:srgbClr val="1A2E53"/>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defPPr>
              <a:defRPr lang="zh-CN"/>
            </a:defPPr>
            <a:lvl1pPr defTabSz="266700">
              <a:lnSpc>
                <a:spcPct val="130000"/>
              </a:lnSpc>
              <a:spcBef>
                <a:spcPct val="50000"/>
              </a:spcBef>
              <a:buNone/>
              <a:defRPr sz="1200" b="1"/>
            </a:lvl1pPr>
          </a:lstStyle>
          <a:p>
            <a:pPr marL="0" marR="0" lvl="0" indent="0" algn="ctr" defTabSz="266700" eaLnBrk="1" fontAlgn="base" latinLnBrk="0" hangingPunct="1">
              <a:lnSpc>
                <a:spcPct val="130000"/>
              </a:lnSpc>
              <a:spcBef>
                <a:spcPct val="50000"/>
              </a:spcBef>
              <a:spcAft>
                <a:spcPct val="0"/>
              </a:spcAft>
              <a:buClrTx/>
              <a:buSzTx/>
              <a:buFont typeface="Wingdings" panose="05000000000000000000" pitchFamily="2" charset="2"/>
              <a:buNone/>
              <a:tabLst/>
              <a:defRPr/>
            </a:pPr>
            <a:r>
              <a:rPr kumimoji="1" lang="zh-CN" altLang="en-US" sz="12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国睿集团</a:t>
            </a:r>
          </a:p>
        </p:txBody>
      </p:sp>
      <p:sp>
        <p:nvSpPr>
          <p:cNvPr id="59" name="AutoShape 4"/>
          <p:cNvSpPr>
            <a:spLocks noChangeArrowheads="1"/>
          </p:cNvSpPr>
          <p:nvPr/>
        </p:nvSpPr>
        <p:spPr bwMode="auto">
          <a:xfrm>
            <a:off x="6468565" y="1511301"/>
            <a:ext cx="2056800" cy="442674"/>
          </a:xfrm>
          <a:prstGeom prst="flowChartAlternateProcess">
            <a:avLst/>
          </a:prstGeom>
          <a:solidFill>
            <a:srgbClr val="1A2E53"/>
          </a:solidFill>
          <a:ln>
            <a:solidFill>
              <a:srgbClr val="1A2E53"/>
            </a:solid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360000" tIns="0" rIns="360000" bIns="0">
            <a:spAutoFit/>
          </a:bodyPr>
          <a:lstStyle/>
          <a:p>
            <a:pPr marL="0" marR="0" lvl="0" indent="0" algn="ctr" defTabSz="266700" eaLnBrk="1" fontAlgn="base" latinLnBrk="0" hangingPunct="1">
              <a:lnSpc>
                <a:spcPct val="130000"/>
              </a:lnSpc>
              <a:spcBef>
                <a:spcPct val="50000"/>
              </a:spcBef>
              <a:spcAft>
                <a:spcPct val="0"/>
              </a:spcAft>
              <a:buClrTx/>
              <a:buSzTx/>
              <a:buFont typeface="Wingdings" panose="05000000000000000000" pitchFamily="2" charset="2"/>
              <a:buNone/>
              <a:tabLst/>
              <a:defRPr/>
            </a:pPr>
            <a:r>
              <a:rPr kumimoji="1" lang="zh-CN" alt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十四所</a:t>
            </a:r>
          </a:p>
        </p:txBody>
      </p:sp>
      <p:sp>
        <p:nvSpPr>
          <p:cNvPr id="84" name="Text Box 10"/>
          <p:cNvSpPr txBox="1">
            <a:spLocks noChangeArrowheads="1"/>
          </p:cNvSpPr>
          <p:nvPr/>
        </p:nvSpPr>
        <p:spPr bwMode="auto">
          <a:xfrm>
            <a:off x="441537" y="2127723"/>
            <a:ext cx="2954806" cy="100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tIns="22860" rIns="45720" bIns="228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defTabSz="1087438">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1087438">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1087438">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1087438">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1087438">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1087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1087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1087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10874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Tx/>
              <a:buNone/>
            </a:pPr>
            <a:r>
              <a:rPr lang="zh-CN" altLang="en-US" sz="2000" b="1" dirty="0">
                <a:solidFill>
                  <a:srgbClr val="1A2E53"/>
                </a:solidFill>
                <a:latin typeface="微软雅黑" panose="020B0503020204020204" pitchFamily="34" charset="-122"/>
                <a:ea typeface="微软雅黑" panose="020B0503020204020204" pitchFamily="34" charset="-122"/>
              </a:rPr>
              <a:t>军品和民品产业在职员工</a:t>
            </a:r>
            <a:r>
              <a:rPr lang="en-US" altLang="zh-CN" sz="2800" b="1" dirty="0">
                <a:solidFill>
                  <a:srgbClr val="1A2E53"/>
                </a:solidFill>
                <a:latin typeface="微软雅黑" panose="020B0503020204020204" pitchFamily="34" charset="-122"/>
                <a:ea typeface="微软雅黑" panose="020B0503020204020204" pitchFamily="34" charset="-122"/>
              </a:rPr>
              <a:t>9000</a:t>
            </a:r>
            <a:r>
              <a:rPr lang="zh-CN" altLang="en-US" sz="2000" b="1" dirty="0">
                <a:solidFill>
                  <a:srgbClr val="1A2E53"/>
                </a:solidFill>
                <a:latin typeface="微软雅黑" panose="020B0503020204020204" pitchFamily="34" charset="-122"/>
                <a:ea typeface="微软雅黑" panose="020B0503020204020204" pitchFamily="34" charset="-122"/>
              </a:rPr>
              <a:t>多人</a:t>
            </a:r>
          </a:p>
        </p:txBody>
      </p:sp>
    </p:spTree>
    <p:extLst>
      <p:ext uri="{BB962C8B-B14F-4D97-AF65-F5344CB8AC3E}">
        <p14:creationId xmlns:p14="http://schemas.microsoft.com/office/powerpoint/2010/main" val="1246403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QQ截图20160831154924.jpg"/>
          <p:cNvPicPr>
            <a:picLocks noChangeAspect="1"/>
          </p:cNvPicPr>
          <p:nvPr/>
        </p:nvPicPr>
        <p:blipFill>
          <a:blip r:embed="rId2"/>
          <a:stretch>
            <a:fillRect/>
          </a:stretch>
        </p:blipFill>
        <p:spPr>
          <a:xfrm>
            <a:off x="33773" y="0"/>
            <a:ext cx="12158227" cy="6858000"/>
          </a:xfrm>
          <a:prstGeom prst="rect">
            <a:avLst/>
          </a:prstGeom>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a:solidFill>
                  <a:prstClr val="black">
                    <a:tint val="75000"/>
                  </a:prstClr>
                </a:solidFill>
              </a:rPr>
              <a:pPr>
                <a:defRPr/>
              </a:pPr>
              <a:t>7</a:t>
            </a:fld>
            <a:endParaRPr lang="zh-CN" altLang="en-US">
              <a:solidFill>
                <a:prstClr val="black">
                  <a:tint val="75000"/>
                </a:prstClr>
              </a:solidFill>
            </a:endParaRPr>
          </a:p>
        </p:txBody>
      </p:sp>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11" name="TextBox 16"/>
          <p:cNvSpPr txBox="1">
            <a:spLocks noChangeArrowheads="1"/>
          </p:cNvSpPr>
          <p:nvPr/>
        </p:nvSpPr>
        <p:spPr bwMode="auto">
          <a:xfrm>
            <a:off x="1907949" y="1049339"/>
            <a:ext cx="178423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产品与业务</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
        <p:nvSpPr>
          <p:cNvPr id="28" name="矩形 47"/>
          <p:cNvSpPr>
            <a:spLocks noChangeArrowheads="1"/>
          </p:cNvSpPr>
          <p:nvPr/>
        </p:nvSpPr>
        <p:spPr bwMode="auto">
          <a:xfrm>
            <a:off x="7075715" y="957158"/>
            <a:ext cx="4306323" cy="646323"/>
          </a:xfrm>
          <a:prstGeom prst="rect">
            <a:avLst/>
          </a:prstGeom>
          <a:noFill/>
          <a:ln w="9525">
            <a:noFill/>
            <a:miter lim="800000"/>
            <a:headEnd/>
            <a:tailEnd/>
          </a:ln>
        </p:spPr>
        <p:txBody>
          <a:bodyPr wrap="square" lIns="91431" tIns="45716" rIns="91431" bIns="45716">
            <a:spAutoFit/>
          </a:bodyPr>
          <a:lstStyle/>
          <a:p>
            <a:r>
              <a:rPr lang="en-US" altLang="zh-CN" b="1" i="1" dirty="0">
                <a:solidFill>
                  <a:srgbClr val="1A2E53"/>
                </a:solidFill>
                <a:latin typeface="微软雅黑" panose="020B0503020204020204" pitchFamily="34" charset="-122"/>
                <a:ea typeface="微软雅黑" panose="020B0503020204020204" pitchFamily="34" charset="-122"/>
                <a:sym typeface="方正兰亭黑_GBK"/>
              </a:rPr>
              <a:t>&gt;&gt;&gt;</a:t>
            </a:r>
            <a:r>
              <a:rPr lang="zh-CN" altLang="en-US" b="1" i="1" dirty="0">
                <a:solidFill>
                  <a:srgbClr val="1A2E53"/>
                </a:solidFill>
                <a:latin typeface="微软雅黑" panose="020B0503020204020204" pitchFamily="34" charset="-122"/>
                <a:ea typeface="微软雅黑" panose="020B0503020204020204" pitchFamily="34" charset="-122"/>
                <a:sym typeface="方正兰亭黑_GBK"/>
              </a:rPr>
              <a:t>在这里，凭借十四所领先的科研能力，你能接触到最先进的雷达系统装备</a:t>
            </a:r>
            <a:endParaRPr lang="en-US" altLang="zh-CN" b="1" i="1" dirty="0">
              <a:solidFill>
                <a:srgbClr val="1A2E53"/>
              </a:solidFill>
              <a:latin typeface="微软雅黑" panose="020B0503020204020204" pitchFamily="34" charset="-122"/>
              <a:ea typeface="微软雅黑" panose="020B0503020204020204" pitchFamily="34" charset="-122"/>
              <a:sym typeface="方正兰亭黑_GBK"/>
            </a:endParaRPr>
          </a:p>
        </p:txBody>
      </p:sp>
      <p:sp>
        <p:nvSpPr>
          <p:cNvPr id="9" name="矩形 8"/>
          <p:cNvSpPr>
            <a:spLocks noChangeArrowheads="1"/>
          </p:cNvSpPr>
          <p:nvPr/>
        </p:nvSpPr>
        <p:spPr bwMode="auto">
          <a:xfrm>
            <a:off x="503846" y="2344091"/>
            <a:ext cx="3567412" cy="2169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None/>
            </a:pPr>
            <a:r>
              <a:rPr lang="zh-CN" altLang="en-US" sz="1800" b="1" dirty="0" smtClean="0">
                <a:solidFill>
                  <a:srgbClr val="1A2E53"/>
                </a:solidFill>
                <a:latin typeface="微软雅黑" panose="020B0503020204020204" pitchFamily="34" charset="-122"/>
                <a:ea typeface="微软雅黑" panose="020B0503020204020204" pitchFamily="34" charset="-122"/>
              </a:rPr>
              <a:t>      以“陆、海、空、天</a:t>
            </a:r>
            <a:r>
              <a:rPr lang="en-US" altLang="zh-CN" sz="1800" b="1" dirty="0" smtClean="0">
                <a:solidFill>
                  <a:srgbClr val="1A2E53"/>
                </a:solidFill>
                <a:latin typeface="微软雅黑" panose="020B0503020204020204" pitchFamily="34" charset="-122"/>
                <a:ea typeface="微软雅黑" panose="020B0503020204020204" pitchFamily="34" charset="-122"/>
              </a:rPr>
              <a:t>”</a:t>
            </a:r>
            <a:r>
              <a:rPr lang="zh-CN" altLang="en-US" sz="1800" b="1" dirty="0" smtClean="0">
                <a:solidFill>
                  <a:srgbClr val="1A2E53"/>
                </a:solidFill>
                <a:latin typeface="微软雅黑" panose="020B0503020204020204" pitchFamily="34" charset="-122"/>
                <a:ea typeface="微软雅黑" panose="020B0503020204020204" pitchFamily="34" charset="-122"/>
              </a:rPr>
              <a:t>四维一体，看到全球每一个角落，十四所始终保持国家预警探测领域引领者地位，始终成为国家雷达及系统装备的主要供应商。</a:t>
            </a:r>
          </a:p>
        </p:txBody>
      </p:sp>
      <p:pic>
        <p:nvPicPr>
          <p:cNvPr id="12" name="Picture 4" descr="前言 副本"/>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3409" t="10995" r="3409" b="20355"/>
          <a:stretch>
            <a:fillRect/>
          </a:stretch>
        </p:blipFill>
        <p:spPr bwMode="auto">
          <a:xfrm>
            <a:off x="4764491" y="2045224"/>
            <a:ext cx="7007630" cy="4236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643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QQ截图20160831154924.jpg"/>
          <p:cNvPicPr>
            <a:picLocks noChangeAspect="1"/>
          </p:cNvPicPr>
          <p:nvPr/>
        </p:nvPicPr>
        <p:blipFill>
          <a:blip r:embed="rId3"/>
          <a:stretch>
            <a:fillRect/>
          </a:stretch>
        </p:blipFill>
        <p:spPr>
          <a:xfrm>
            <a:off x="16886" y="0"/>
            <a:ext cx="12158227" cy="6858000"/>
          </a:xfrm>
          <a:prstGeom prst="rect">
            <a:avLst/>
          </a:prstGeom>
        </p:spPr>
      </p:pic>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28" name="Content Placeholder 2"/>
          <p:cNvSpPr txBox="1">
            <a:spLocks/>
          </p:cNvSpPr>
          <p:nvPr/>
        </p:nvSpPr>
        <p:spPr bwMode="auto">
          <a:xfrm>
            <a:off x="-264661" y="1964066"/>
            <a:ext cx="7167018" cy="669925"/>
          </a:xfrm>
          <a:prstGeom prst="rect">
            <a:avLst/>
          </a:prstGeom>
          <a:noFill/>
          <a:ln w="9525">
            <a:noFill/>
            <a:miter lim="800000"/>
            <a:headEnd/>
            <a:tailEnd/>
          </a:ln>
        </p:spPr>
        <p:txBody>
          <a:bodyPr/>
          <a:lstStyle/>
          <a:p>
            <a:pPr eaLnBrk="1" hangingPunct="1">
              <a:spcBef>
                <a:spcPct val="20000"/>
              </a:spcBef>
              <a:buFont typeface="Arial" pitchFamily="34" charset="0"/>
              <a:buNone/>
            </a:pPr>
            <a:r>
              <a:rPr lang="zh-CN" altLang="en-US" sz="1400" b="1" dirty="0">
                <a:solidFill>
                  <a:srgbClr val="000000"/>
                </a:solidFill>
                <a:latin typeface="微软雅黑" pitchFamily="34" charset="-122"/>
                <a:ea typeface="微软雅黑" pitchFamily="34" charset="-122"/>
              </a:rPr>
              <a:t>      </a:t>
            </a:r>
            <a:r>
              <a:rPr lang="zh-CN" altLang="en-US" b="1" dirty="0">
                <a:solidFill>
                  <a:srgbClr val="1A2E53"/>
                </a:solidFill>
                <a:latin typeface="微软雅黑" panose="020B0503020204020204" pitchFamily="34" charset="-122"/>
                <a:ea typeface="微软雅黑" panose="020B0503020204020204" pitchFamily="34" charset="-122"/>
              </a:rPr>
              <a:t>“创新是十四所的灵魂，是十四所跨越发展、基业常青的基石。”</a:t>
            </a:r>
            <a:endParaRPr lang="en-US" altLang="en-US" b="1" dirty="0">
              <a:solidFill>
                <a:srgbClr val="1A2E53"/>
              </a:solidFill>
              <a:latin typeface="微软雅黑" panose="020B0503020204020204" pitchFamily="34" charset="-122"/>
              <a:ea typeface="微软雅黑" panose="020B0503020204020204" pitchFamily="34" charset="-122"/>
            </a:endParaRPr>
          </a:p>
        </p:txBody>
      </p:sp>
      <p:grpSp>
        <p:nvGrpSpPr>
          <p:cNvPr id="33" name="Group 48"/>
          <p:cNvGrpSpPr/>
          <p:nvPr/>
        </p:nvGrpSpPr>
        <p:grpSpPr>
          <a:xfrm>
            <a:off x="62617" y="2788366"/>
            <a:ext cx="401025" cy="401024"/>
            <a:chOff x="6665323" y="3562825"/>
            <a:chExt cx="587140" cy="587140"/>
          </a:xfrm>
          <a:solidFill>
            <a:srgbClr val="5B9BD5"/>
          </a:solidFill>
        </p:grpSpPr>
        <p:sp>
          <p:nvSpPr>
            <p:cNvPr id="34" name="Freeform 19"/>
            <p:cNvSpPr>
              <a:spLocks noEditPoints="1"/>
            </p:cNvSpPr>
            <p:nvPr/>
          </p:nvSpPr>
          <p:spPr bwMode="auto">
            <a:xfrm>
              <a:off x="6808144" y="3735126"/>
              <a:ext cx="301499" cy="242538"/>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solidFill>
              <a:srgbClr val="FFC000"/>
            </a:solidFill>
            <a:ln>
              <a:noFill/>
            </a:ln>
          </p:spPr>
          <p:txBody>
            <a:bodyPr/>
            <a:lstStyle/>
            <a:p>
              <a:pPr eaLnBrk="1" fontAlgn="auto" hangingPunct="1">
                <a:spcBef>
                  <a:spcPts val="0"/>
                </a:spcBef>
                <a:spcAft>
                  <a:spcPts val="0"/>
                </a:spcAft>
                <a:defRPr/>
              </a:pPr>
              <a:endParaRPr lang="en-US" sz="2000" kern="0" dirty="0">
                <a:solidFill>
                  <a:prstClr val="black"/>
                </a:solidFill>
                <a:latin typeface="+mn-lt"/>
                <a:ea typeface="+mn-ea"/>
              </a:endParaRPr>
            </a:p>
          </p:txBody>
        </p:sp>
        <p:sp>
          <p:nvSpPr>
            <p:cNvPr id="35" name="Freeform 23"/>
            <p:cNvSpPr>
              <a:spLocks noEditPoints="1"/>
            </p:cNvSpPr>
            <p:nvPr/>
          </p:nvSpPr>
          <p:spPr bwMode="auto">
            <a:xfrm>
              <a:off x="6665323" y="3562825"/>
              <a:ext cx="587140" cy="58714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rgbClr val="FFC000"/>
            </a:solidFill>
            <a:ln>
              <a:noFill/>
            </a:ln>
          </p:spPr>
          <p:txBody>
            <a:bodyPr/>
            <a:lstStyle/>
            <a:p>
              <a:pPr eaLnBrk="1" fontAlgn="auto" hangingPunct="1">
                <a:spcBef>
                  <a:spcPts val="0"/>
                </a:spcBef>
                <a:spcAft>
                  <a:spcPts val="0"/>
                </a:spcAft>
                <a:defRPr/>
              </a:pPr>
              <a:endParaRPr lang="en-US" sz="2000" kern="0" dirty="0">
                <a:solidFill>
                  <a:prstClr val="black"/>
                </a:solidFill>
                <a:latin typeface="+mn-lt"/>
                <a:ea typeface="+mn-ea"/>
              </a:endParaRPr>
            </a:p>
          </p:txBody>
        </p:sp>
      </p:grpSp>
      <p:grpSp>
        <p:nvGrpSpPr>
          <p:cNvPr id="36" name="Group 51"/>
          <p:cNvGrpSpPr/>
          <p:nvPr/>
        </p:nvGrpSpPr>
        <p:grpSpPr>
          <a:xfrm>
            <a:off x="82638" y="4119374"/>
            <a:ext cx="401025" cy="401025"/>
            <a:chOff x="7740352" y="3562825"/>
            <a:chExt cx="587140" cy="587140"/>
          </a:xfrm>
          <a:solidFill>
            <a:srgbClr val="ED7D31"/>
          </a:solidFill>
        </p:grpSpPr>
        <p:sp>
          <p:nvSpPr>
            <p:cNvPr id="37" name="Freeform 52"/>
            <p:cNvSpPr>
              <a:spLocks noEditPoints="1"/>
            </p:cNvSpPr>
            <p:nvPr/>
          </p:nvSpPr>
          <p:spPr bwMode="auto">
            <a:xfrm>
              <a:off x="7740352" y="3562825"/>
              <a:ext cx="587140" cy="58714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rgbClr val="4472C4"/>
            </a:solidFill>
            <a:ln>
              <a:noFill/>
            </a:ln>
          </p:spPr>
          <p:txBody>
            <a:bodyPr/>
            <a:lstStyle/>
            <a:p>
              <a:pPr eaLnBrk="1" fontAlgn="auto" hangingPunct="1">
                <a:spcBef>
                  <a:spcPts val="0"/>
                </a:spcBef>
                <a:spcAft>
                  <a:spcPts val="0"/>
                </a:spcAft>
                <a:defRPr/>
              </a:pPr>
              <a:endParaRPr lang="en-US" sz="2000" kern="0" dirty="0">
                <a:solidFill>
                  <a:prstClr val="black"/>
                </a:solidFill>
                <a:latin typeface="+mn-lt"/>
                <a:ea typeface="+mn-ea"/>
              </a:endParaRPr>
            </a:p>
          </p:txBody>
        </p:sp>
        <p:sp>
          <p:nvSpPr>
            <p:cNvPr id="38" name="Freeform 27"/>
            <p:cNvSpPr>
              <a:spLocks noEditPoints="1"/>
            </p:cNvSpPr>
            <p:nvPr/>
          </p:nvSpPr>
          <p:spPr bwMode="auto">
            <a:xfrm>
              <a:off x="7931746" y="3722078"/>
              <a:ext cx="204352" cy="268635"/>
            </a:xfrm>
            <a:custGeom>
              <a:avLst/>
              <a:gdLst>
                <a:gd name="T0" fmla="*/ 96 w 256"/>
                <a:gd name="T1" fmla="*/ 48 h 336"/>
                <a:gd name="T2" fmla="*/ 48 w 256"/>
                <a:gd name="T3" fmla="*/ 0 h 336"/>
                <a:gd name="T4" fmla="*/ 0 w 256"/>
                <a:gd name="T5" fmla="*/ 48 h 336"/>
                <a:gd name="T6" fmla="*/ 29 w 256"/>
                <a:gd name="T7" fmla="*/ 92 h 336"/>
                <a:gd name="T8" fmla="*/ 29 w 256"/>
                <a:gd name="T9" fmla="*/ 244 h 336"/>
                <a:gd name="T10" fmla="*/ 0 w 256"/>
                <a:gd name="T11" fmla="*/ 288 h 336"/>
                <a:gd name="T12" fmla="*/ 48 w 256"/>
                <a:gd name="T13" fmla="*/ 336 h 336"/>
                <a:gd name="T14" fmla="*/ 96 w 256"/>
                <a:gd name="T15" fmla="*/ 288 h 336"/>
                <a:gd name="T16" fmla="*/ 67 w 256"/>
                <a:gd name="T17" fmla="*/ 244 h 336"/>
                <a:gd name="T18" fmla="*/ 67 w 256"/>
                <a:gd name="T19" fmla="*/ 92 h 336"/>
                <a:gd name="T20" fmla="*/ 96 w 256"/>
                <a:gd name="T21" fmla="*/ 48 h 336"/>
                <a:gd name="T22" fmla="*/ 75 w 256"/>
                <a:gd name="T23" fmla="*/ 288 h 336"/>
                <a:gd name="T24" fmla="*/ 48 w 256"/>
                <a:gd name="T25" fmla="*/ 316 h 336"/>
                <a:gd name="T26" fmla="*/ 20 w 256"/>
                <a:gd name="T27" fmla="*/ 288 h 336"/>
                <a:gd name="T28" fmla="*/ 48 w 256"/>
                <a:gd name="T29" fmla="*/ 260 h 336"/>
                <a:gd name="T30" fmla="*/ 75 w 256"/>
                <a:gd name="T31" fmla="*/ 288 h 336"/>
                <a:gd name="T32" fmla="*/ 48 w 256"/>
                <a:gd name="T33" fmla="*/ 76 h 336"/>
                <a:gd name="T34" fmla="*/ 20 w 256"/>
                <a:gd name="T35" fmla="*/ 48 h 336"/>
                <a:gd name="T36" fmla="*/ 48 w 256"/>
                <a:gd name="T37" fmla="*/ 20 h 336"/>
                <a:gd name="T38" fmla="*/ 75 w 256"/>
                <a:gd name="T39" fmla="*/ 48 h 336"/>
                <a:gd name="T40" fmla="*/ 48 w 256"/>
                <a:gd name="T41" fmla="*/ 76 h 336"/>
                <a:gd name="T42" fmla="*/ 227 w 256"/>
                <a:gd name="T43" fmla="*/ 244 h 336"/>
                <a:gd name="T44" fmla="*/ 227 w 256"/>
                <a:gd name="T45" fmla="*/ 92 h 336"/>
                <a:gd name="T46" fmla="*/ 256 w 256"/>
                <a:gd name="T47" fmla="*/ 48 h 336"/>
                <a:gd name="T48" fmla="*/ 208 w 256"/>
                <a:gd name="T49" fmla="*/ 0 h 336"/>
                <a:gd name="T50" fmla="*/ 160 w 256"/>
                <a:gd name="T51" fmla="*/ 48 h 336"/>
                <a:gd name="T52" fmla="*/ 189 w 256"/>
                <a:gd name="T53" fmla="*/ 92 h 336"/>
                <a:gd name="T54" fmla="*/ 189 w 256"/>
                <a:gd name="T55" fmla="*/ 244 h 336"/>
                <a:gd name="T56" fmla="*/ 160 w 256"/>
                <a:gd name="T57" fmla="*/ 288 h 336"/>
                <a:gd name="T58" fmla="*/ 208 w 256"/>
                <a:gd name="T59" fmla="*/ 336 h 336"/>
                <a:gd name="T60" fmla="*/ 256 w 256"/>
                <a:gd name="T61" fmla="*/ 288 h 336"/>
                <a:gd name="T62" fmla="*/ 227 w 256"/>
                <a:gd name="T63" fmla="*/ 244 h 336"/>
                <a:gd name="T64" fmla="*/ 180 w 256"/>
                <a:gd name="T65" fmla="*/ 48 h 336"/>
                <a:gd name="T66" fmla="*/ 208 w 256"/>
                <a:gd name="T67" fmla="*/ 20 h 336"/>
                <a:gd name="T68" fmla="*/ 235 w 256"/>
                <a:gd name="T69" fmla="*/ 48 h 336"/>
                <a:gd name="T70" fmla="*/ 208 w 256"/>
                <a:gd name="T71" fmla="*/ 76 h 336"/>
                <a:gd name="T72" fmla="*/ 180 w 256"/>
                <a:gd name="T73" fmla="*/ 48 h 336"/>
                <a:gd name="T74" fmla="*/ 208 w 256"/>
                <a:gd name="T75" fmla="*/ 316 h 336"/>
                <a:gd name="T76" fmla="*/ 180 w 256"/>
                <a:gd name="T77" fmla="*/ 288 h 336"/>
                <a:gd name="T78" fmla="*/ 208 w 256"/>
                <a:gd name="T79" fmla="*/ 260 h 336"/>
                <a:gd name="T80" fmla="*/ 235 w 256"/>
                <a:gd name="T81" fmla="*/ 288 h 336"/>
                <a:gd name="T82" fmla="*/ 208 w 256"/>
                <a:gd name="T83" fmla="*/ 31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336">
                  <a:moveTo>
                    <a:pt x="96" y="48"/>
                  </a:move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1"/>
                    <a:pt x="67" y="244"/>
                  </a:cubicBezTo>
                  <a:cubicBezTo>
                    <a:pt x="67" y="92"/>
                    <a:pt x="67" y="92"/>
                    <a:pt x="67" y="92"/>
                  </a:cubicBezTo>
                  <a:cubicBezTo>
                    <a:pt x="84" y="85"/>
                    <a:pt x="96" y="68"/>
                    <a:pt x="96" y="48"/>
                  </a:cubicBezTo>
                  <a:close/>
                  <a:moveTo>
                    <a:pt x="75" y="288"/>
                  </a:moveTo>
                  <a:cubicBezTo>
                    <a:pt x="75" y="303"/>
                    <a:pt x="63" y="316"/>
                    <a:pt x="48" y="316"/>
                  </a:cubicBezTo>
                  <a:cubicBezTo>
                    <a:pt x="32" y="316"/>
                    <a:pt x="20" y="303"/>
                    <a:pt x="20" y="288"/>
                  </a:cubicBezTo>
                  <a:cubicBezTo>
                    <a:pt x="20" y="273"/>
                    <a:pt x="32" y="260"/>
                    <a:pt x="48" y="260"/>
                  </a:cubicBezTo>
                  <a:cubicBezTo>
                    <a:pt x="63" y="260"/>
                    <a:pt x="75" y="273"/>
                    <a:pt x="75" y="288"/>
                  </a:cubicBezTo>
                  <a:close/>
                  <a:moveTo>
                    <a:pt x="48" y="76"/>
                  </a:moveTo>
                  <a:cubicBezTo>
                    <a:pt x="32" y="76"/>
                    <a:pt x="20" y="63"/>
                    <a:pt x="20" y="48"/>
                  </a:cubicBezTo>
                  <a:cubicBezTo>
                    <a:pt x="20" y="33"/>
                    <a:pt x="32" y="20"/>
                    <a:pt x="48" y="20"/>
                  </a:cubicBezTo>
                  <a:cubicBezTo>
                    <a:pt x="63" y="20"/>
                    <a:pt x="75" y="33"/>
                    <a:pt x="75" y="48"/>
                  </a:cubicBezTo>
                  <a:cubicBezTo>
                    <a:pt x="75" y="63"/>
                    <a:pt x="63" y="76"/>
                    <a:pt x="48" y="76"/>
                  </a:cubicBezTo>
                  <a:close/>
                  <a:moveTo>
                    <a:pt x="227" y="244"/>
                  </a:moveTo>
                  <a:cubicBezTo>
                    <a:pt x="227" y="92"/>
                    <a:pt x="227" y="92"/>
                    <a:pt x="227" y="92"/>
                  </a:cubicBezTo>
                  <a:cubicBezTo>
                    <a:pt x="244" y="85"/>
                    <a:pt x="256" y="68"/>
                    <a:pt x="256" y="48"/>
                  </a:cubicBezTo>
                  <a:cubicBezTo>
                    <a:pt x="256" y="21"/>
                    <a:pt x="234" y="0"/>
                    <a:pt x="208" y="0"/>
                  </a:cubicBezTo>
                  <a:cubicBezTo>
                    <a:pt x="181" y="0"/>
                    <a:pt x="160" y="21"/>
                    <a:pt x="160" y="48"/>
                  </a:cubicBezTo>
                  <a:cubicBezTo>
                    <a:pt x="160" y="68"/>
                    <a:pt x="172" y="85"/>
                    <a:pt x="189" y="92"/>
                  </a:cubicBezTo>
                  <a:cubicBezTo>
                    <a:pt x="189" y="244"/>
                    <a:pt x="189" y="244"/>
                    <a:pt x="189" y="244"/>
                  </a:cubicBezTo>
                  <a:cubicBezTo>
                    <a:pt x="172" y="251"/>
                    <a:pt x="160" y="268"/>
                    <a:pt x="160" y="288"/>
                  </a:cubicBezTo>
                  <a:cubicBezTo>
                    <a:pt x="160" y="314"/>
                    <a:pt x="181" y="336"/>
                    <a:pt x="208" y="336"/>
                  </a:cubicBezTo>
                  <a:cubicBezTo>
                    <a:pt x="234" y="336"/>
                    <a:pt x="256" y="314"/>
                    <a:pt x="256" y="288"/>
                  </a:cubicBezTo>
                  <a:cubicBezTo>
                    <a:pt x="256" y="268"/>
                    <a:pt x="244" y="251"/>
                    <a:pt x="227" y="244"/>
                  </a:cubicBezTo>
                  <a:close/>
                  <a:moveTo>
                    <a:pt x="180" y="48"/>
                  </a:moveTo>
                  <a:cubicBezTo>
                    <a:pt x="180" y="33"/>
                    <a:pt x="192" y="20"/>
                    <a:pt x="208" y="20"/>
                  </a:cubicBezTo>
                  <a:cubicBezTo>
                    <a:pt x="223" y="20"/>
                    <a:pt x="235" y="33"/>
                    <a:pt x="235" y="48"/>
                  </a:cubicBezTo>
                  <a:cubicBezTo>
                    <a:pt x="235" y="63"/>
                    <a:pt x="223" y="76"/>
                    <a:pt x="208" y="76"/>
                  </a:cubicBezTo>
                  <a:cubicBezTo>
                    <a:pt x="192" y="76"/>
                    <a:pt x="180" y="63"/>
                    <a:pt x="180" y="48"/>
                  </a:cubicBezTo>
                  <a:close/>
                  <a:moveTo>
                    <a:pt x="208" y="316"/>
                  </a:moveTo>
                  <a:cubicBezTo>
                    <a:pt x="192" y="316"/>
                    <a:pt x="180" y="303"/>
                    <a:pt x="180" y="288"/>
                  </a:cubicBezTo>
                  <a:cubicBezTo>
                    <a:pt x="180" y="273"/>
                    <a:pt x="192" y="260"/>
                    <a:pt x="208" y="260"/>
                  </a:cubicBezTo>
                  <a:cubicBezTo>
                    <a:pt x="223" y="260"/>
                    <a:pt x="235" y="273"/>
                    <a:pt x="235" y="288"/>
                  </a:cubicBezTo>
                  <a:cubicBezTo>
                    <a:pt x="235" y="303"/>
                    <a:pt x="223" y="316"/>
                    <a:pt x="208" y="316"/>
                  </a:cubicBezTo>
                  <a:close/>
                </a:path>
              </a:pathLst>
            </a:custGeom>
            <a:solidFill>
              <a:srgbClr val="4472C4"/>
            </a:solidFill>
            <a:ln>
              <a:noFill/>
            </a:ln>
          </p:spPr>
          <p:txBody>
            <a:bodyPr/>
            <a:lstStyle/>
            <a:p>
              <a:pPr eaLnBrk="1" fontAlgn="auto" hangingPunct="1">
                <a:spcBef>
                  <a:spcPts val="0"/>
                </a:spcBef>
                <a:spcAft>
                  <a:spcPts val="0"/>
                </a:spcAft>
                <a:defRPr/>
              </a:pPr>
              <a:endParaRPr lang="en-US" sz="2000" kern="0" dirty="0">
                <a:solidFill>
                  <a:prstClr val="black"/>
                </a:solidFill>
                <a:latin typeface="+mn-lt"/>
                <a:ea typeface="+mn-ea"/>
              </a:endParaRPr>
            </a:p>
          </p:txBody>
        </p:sp>
      </p:grpSp>
      <p:sp>
        <p:nvSpPr>
          <p:cNvPr id="39" name="Content Placeholder 2"/>
          <p:cNvSpPr txBox="1">
            <a:spLocks/>
          </p:cNvSpPr>
          <p:nvPr/>
        </p:nvSpPr>
        <p:spPr bwMode="auto">
          <a:xfrm>
            <a:off x="466741" y="2796838"/>
            <a:ext cx="6685328" cy="1014639"/>
          </a:xfrm>
          <a:prstGeom prst="rect">
            <a:avLst/>
          </a:prstGeom>
          <a:noFill/>
          <a:ln w="9525">
            <a:noFill/>
            <a:miter lim="800000"/>
            <a:headEnd/>
            <a:tailEnd/>
          </a:ln>
        </p:spPr>
        <p:txBody>
          <a:bodyPr/>
          <a:lstStyle/>
          <a:p>
            <a:pPr eaLnBrk="1" hangingPunct="1">
              <a:spcBef>
                <a:spcPct val="20000"/>
              </a:spcBef>
              <a:buFont typeface="Arial" pitchFamily="34" charset="0"/>
              <a:buNone/>
            </a:pPr>
            <a:r>
              <a:rPr lang="zh-CN" altLang="en-US" b="1" dirty="0" smtClean="0">
                <a:solidFill>
                  <a:srgbClr val="1A2E53"/>
                </a:solidFill>
                <a:latin typeface="微软雅黑" panose="020B0503020204020204" pitchFamily="34" charset="-122"/>
                <a:ea typeface="微软雅黑" panose="020B0503020204020204" pitchFamily="34" charset="-122"/>
              </a:rPr>
              <a:t>创新体系</a:t>
            </a:r>
          </a:p>
          <a:p>
            <a:pPr eaLnBrk="1" hangingPunct="1">
              <a:spcBef>
                <a:spcPct val="20000"/>
              </a:spcBef>
              <a:buFont typeface="Arial" pitchFamily="34" charset="0"/>
              <a:buNone/>
            </a:pPr>
            <a:r>
              <a:rPr lang="zh-CN" altLang="en-US" sz="1400" b="1" dirty="0" smtClean="0">
                <a:solidFill>
                  <a:srgbClr val="1A2E53"/>
                </a:solidFill>
                <a:latin typeface="微软雅黑" panose="020B0503020204020204" pitchFamily="34" charset="-122"/>
                <a:ea typeface="微软雅黑" panose="020B0503020204020204" pitchFamily="34" charset="-122"/>
              </a:rPr>
              <a:t>十四所正在重构科技创新体系，积极推动研发体系转型升级。近几年每年自筹资金投入约</a:t>
            </a:r>
            <a:r>
              <a:rPr lang="en-US" altLang="zh-CN" sz="1400" b="1" dirty="0" smtClean="0">
                <a:solidFill>
                  <a:srgbClr val="1A2E53"/>
                </a:solidFill>
                <a:latin typeface="微软雅黑" panose="020B0503020204020204" pitchFamily="34" charset="-122"/>
                <a:ea typeface="微软雅黑" panose="020B0503020204020204" pitchFamily="34" charset="-122"/>
              </a:rPr>
              <a:t>3</a:t>
            </a:r>
            <a:r>
              <a:rPr lang="zh-CN" altLang="en-US" sz="1400" b="1" dirty="0" smtClean="0">
                <a:solidFill>
                  <a:srgbClr val="1A2E53"/>
                </a:solidFill>
                <a:latin typeface="微软雅黑" panose="020B0503020204020204" pitchFamily="34" charset="-122"/>
                <a:ea typeface="微软雅黑" panose="020B0503020204020204" pitchFamily="34" charset="-122"/>
              </a:rPr>
              <a:t>亿元用于科技创新，不断提升创新能力。</a:t>
            </a:r>
            <a:endParaRPr lang="zh-CN" altLang="en-US" sz="1400" b="1" dirty="0">
              <a:solidFill>
                <a:srgbClr val="1A2E53"/>
              </a:solidFill>
              <a:latin typeface="微软雅黑" panose="020B0503020204020204" pitchFamily="34" charset="-122"/>
              <a:ea typeface="微软雅黑" panose="020B0503020204020204" pitchFamily="34" charset="-122"/>
            </a:endParaRPr>
          </a:p>
        </p:txBody>
      </p:sp>
      <p:sp>
        <p:nvSpPr>
          <p:cNvPr id="40" name="Content Placeholder 2"/>
          <p:cNvSpPr txBox="1">
            <a:spLocks/>
          </p:cNvSpPr>
          <p:nvPr/>
        </p:nvSpPr>
        <p:spPr bwMode="auto">
          <a:xfrm>
            <a:off x="491613" y="4112872"/>
            <a:ext cx="5485441" cy="18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 typeface="Arial" panose="020B0604020202020204" pitchFamily="34" charset="0"/>
              <a:buNone/>
              <a:defRPr/>
            </a:pPr>
            <a:r>
              <a:rPr lang="zh-CN" altLang="en-US" sz="1800" b="1" dirty="0" smtClean="0">
                <a:solidFill>
                  <a:srgbClr val="1A2E53"/>
                </a:solidFill>
                <a:latin typeface="微软雅黑" panose="020B0503020204020204" pitchFamily="34" charset="-122"/>
                <a:ea typeface="微软雅黑" panose="020B0503020204020204" pitchFamily="34" charset="-122"/>
              </a:rPr>
              <a:t>创新成果</a:t>
            </a:r>
            <a:endParaRPr lang="en-US" altLang="zh-CN" sz="1800" b="1" dirty="0" smtClean="0">
              <a:solidFill>
                <a:srgbClr val="1A2E53"/>
              </a:solidFill>
              <a:latin typeface="微软雅黑" panose="020B0503020204020204" pitchFamily="34" charset="-122"/>
              <a:ea typeface="微软雅黑" panose="020B0503020204020204" pitchFamily="34" charset="-122"/>
            </a:endParaRPr>
          </a:p>
          <a:p>
            <a:pPr>
              <a:lnSpc>
                <a:spcPct val="100000"/>
              </a:lnSpc>
              <a:spcBef>
                <a:spcPct val="20000"/>
              </a:spcBef>
              <a:buNone/>
              <a:defRPr/>
            </a:pPr>
            <a:r>
              <a:rPr lang="zh-CN" altLang="en-US" sz="1400" b="1" dirty="0" smtClean="0">
                <a:solidFill>
                  <a:srgbClr val="1A2E53"/>
                </a:solidFill>
                <a:latin typeface="微软雅黑" panose="020B0503020204020204" pitchFamily="34" charset="-122"/>
                <a:ea typeface="微软雅黑" panose="020B0503020204020204" pitchFamily="34" charset="-122"/>
              </a:rPr>
              <a:t>荣誉奖项：获得国家级科技奖项</a:t>
            </a:r>
            <a:r>
              <a:rPr lang="en-US" altLang="zh-CN" sz="1400" b="1" dirty="0" smtClean="0">
                <a:solidFill>
                  <a:srgbClr val="1A2E53"/>
                </a:solidFill>
                <a:latin typeface="微软雅黑" panose="020B0503020204020204" pitchFamily="34" charset="-122"/>
                <a:ea typeface="微软雅黑" panose="020B0503020204020204" pitchFamily="34" charset="-122"/>
              </a:rPr>
              <a:t>60</a:t>
            </a:r>
            <a:r>
              <a:rPr lang="zh-CN" altLang="en-US" sz="1400" b="1" dirty="0" smtClean="0">
                <a:solidFill>
                  <a:srgbClr val="1A2E53"/>
                </a:solidFill>
                <a:latin typeface="微软雅黑" panose="020B0503020204020204" pitchFamily="34" charset="-122"/>
                <a:ea typeface="微软雅黑" panose="020B0503020204020204" pitchFamily="34" charset="-122"/>
              </a:rPr>
              <a:t>余项，每年申报专利不低于</a:t>
            </a:r>
            <a:r>
              <a:rPr lang="en-US" altLang="zh-CN" sz="1400" b="1" dirty="0" smtClean="0">
                <a:solidFill>
                  <a:srgbClr val="1A2E53"/>
                </a:solidFill>
                <a:latin typeface="微软雅黑" panose="020B0503020204020204" pitchFamily="34" charset="-122"/>
                <a:ea typeface="微软雅黑" panose="020B0503020204020204" pitchFamily="34" charset="-122"/>
              </a:rPr>
              <a:t>60</a:t>
            </a:r>
            <a:r>
              <a:rPr lang="zh-CN" altLang="en-US" sz="1400" b="1" dirty="0" smtClean="0">
                <a:solidFill>
                  <a:srgbClr val="1A2E53"/>
                </a:solidFill>
                <a:latin typeface="微软雅黑" panose="020B0503020204020204" pitchFamily="34" charset="-122"/>
                <a:ea typeface="微软雅黑" panose="020B0503020204020204" pitchFamily="34" charset="-122"/>
              </a:rPr>
              <a:t>项。</a:t>
            </a:r>
            <a:endParaRPr lang="en-US" altLang="zh-CN" sz="1400" b="1" dirty="0" smtClean="0">
              <a:solidFill>
                <a:srgbClr val="1A2E53"/>
              </a:solidFill>
              <a:latin typeface="微软雅黑" panose="020B0503020204020204" pitchFamily="34" charset="-122"/>
              <a:ea typeface="微软雅黑" panose="020B0503020204020204" pitchFamily="34" charset="-122"/>
            </a:endParaRPr>
          </a:p>
          <a:p>
            <a:pPr>
              <a:lnSpc>
                <a:spcPct val="100000"/>
              </a:lnSpc>
              <a:spcBef>
                <a:spcPct val="20000"/>
              </a:spcBef>
              <a:buNone/>
              <a:defRPr/>
            </a:pPr>
            <a:r>
              <a:rPr lang="zh-CN" altLang="en-US" sz="1400" b="1" dirty="0" smtClean="0">
                <a:solidFill>
                  <a:srgbClr val="1A2E53"/>
                </a:solidFill>
                <a:latin typeface="微软雅黑" panose="020B0503020204020204" pitchFamily="34" charset="-122"/>
                <a:ea typeface="微软雅黑" panose="020B0503020204020204" pitchFamily="34" charset="-122"/>
              </a:rPr>
              <a:t>核心技术：形成了系统集成、相控阵、处理算法、核心芯片等一批军民共用的核心技术。</a:t>
            </a:r>
          </a:p>
          <a:p>
            <a:pPr>
              <a:lnSpc>
                <a:spcPct val="100000"/>
              </a:lnSpc>
              <a:spcBef>
                <a:spcPct val="20000"/>
              </a:spcBef>
              <a:buNone/>
              <a:defRPr/>
            </a:pPr>
            <a:endParaRPr lang="zh-CN" altLang="en-US" sz="1400" b="1" dirty="0" smtClean="0">
              <a:solidFill>
                <a:srgbClr val="1A2E53"/>
              </a:solidFill>
              <a:latin typeface="微软雅黑" panose="020B0503020204020204" pitchFamily="34" charset="-122"/>
              <a:ea typeface="微软雅黑" panose="020B0503020204020204" pitchFamily="34" charset="-122"/>
            </a:endParaRPr>
          </a:p>
        </p:txBody>
      </p:sp>
      <p:sp>
        <p:nvSpPr>
          <p:cNvPr id="21" name="TextBox 16"/>
          <p:cNvSpPr txBox="1">
            <a:spLocks noChangeArrowheads="1"/>
          </p:cNvSpPr>
          <p:nvPr/>
        </p:nvSpPr>
        <p:spPr bwMode="auto">
          <a:xfrm>
            <a:off x="1907949" y="1049339"/>
            <a:ext cx="178423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创新能力</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
        <p:nvSpPr>
          <p:cNvPr id="15" name="矩形 47"/>
          <p:cNvSpPr>
            <a:spLocks noChangeArrowheads="1"/>
          </p:cNvSpPr>
          <p:nvPr/>
        </p:nvSpPr>
        <p:spPr bwMode="auto">
          <a:xfrm>
            <a:off x="7532907" y="1057114"/>
            <a:ext cx="4147455" cy="646323"/>
          </a:xfrm>
          <a:prstGeom prst="rect">
            <a:avLst/>
          </a:prstGeom>
          <a:noFill/>
          <a:ln w="9525">
            <a:noFill/>
            <a:miter lim="800000"/>
            <a:headEnd/>
            <a:tailEnd/>
          </a:ln>
        </p:spPr>
        <p:txBody>
          <a:bodyPr wrap="square" lIns="91431" tIns="45716" rIns="91431" bIns="45716">
            <a:spAutoFit/>
          </a:bodyPr>
          <a:lstStyle/>
          <a:p>
            <a:pPr>
              <a:spcBef>
                <a:spcPct val="0"/>
              </a:spcBef>
            </a:pPr>
            <a:r>
              <a:rPr lang="en-US" altLang="zh-CN" b="1" i="1" dirty="0">
                <a:solidFill>
                  <a:srgbClr val="1A2E53"/>
                </a:solidFill>
                <a:latin typeface="微软雅黑" panose="020B0503020204020204" pitchFamily="34" charset="-122"/>
                <a:ea typeface="微软雅黑" panose="020B0503020204020204" pitchFamily="34" charset="-122"/>
                <a:sym typeface="方正兰亭黑_GBK"/>
              </a:rPr>
              <a:t>&gt;&gt;&gt;</a:t>
            </a:r>
            <a:r>
              <a:rPr lang="zh-CN" altLang="en-US" b="1" i="1" dirty="0">
                <a:solidFill>
                  <a:srgbClr val="1A2E53"/>
                </a:solidFill>
                <a:latin typeface="微软雅黑" panose="020B0503020204020204" pitchFamily="34" charset="-122"/>
                <a:ea typeface="微软雅黑" panose="020B0503020204020204" pitchFamily="34" charset="-122"/>
                <a:sym typeface="方正兰亭黑_GBK"/>
              </a:rPr>
              <a:t>在这里，依托十四所强大的创新平台，你能接触到雷达最前沿的技术</a:t>
            </a:r>
            <a:endParaRPr lang="en-US" altLang="zh-CN" b="1" i="1" dirty="0">
              <a:solidFill>
                <a:srgbClr val="1A2E53"/>
              </a:solidFill>
              <a:latin typeface="微软雅黑" panose="020B0503020204020204" pitchFamily="34" charset="-122"/>
              <a:ea typeface="微软雅黑" panose="020B0503020204020204" pitchFamily="34" charset="-122"/>
              <a:sym typeface="方正兰亭黑_GBK"/>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532" y="2248394"/>
            <a:ext cx="5642780" cy="3076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19"/>
          <p:cNvSpPr>
            <a:spLocks noChangeArrowheads="1"/>
          </p:cNvSpPr>
          <p:nvPr/>
        </p:nvSpPr>
        <p:spPr bwMode="auto">
          <a:xfrm>
            <a:off x="5207620" y="5476259"/>
            <a:ext cx="6967493"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800" b="1" dirty="0" smtClean="0"/>
              <a:t>       </a:t>
            </a:r>
            <a:r>
              <a:rPr lang="zh-CN" altLang="en-US" sz="1600" b="1" dirty="0">
                <a:solidFill>
                  <a:srgbClr val="1A2E53"/>
                </a:solidFill>
                <a:latin typeface="微软雅黑" panose="020B0503020204020204" pitchFamily="34" charset="-122"/>
                <a:ea typeface="微软雅黑" panose="020B0503020204020204" pitchFamily="34" charset="-122"/>
              </a:rPr>
              <a:t>国家实施“中国制造</a:t>
            </a:r>
            <a:r>
              <a:rPr lang="en-US" altLang="zh-CN" sz="1600" b="1" dirty="0">
                <a:solidFill>
                  <a:srgbClr val="1A2E53"/>
                </a:solidFill>
                <a:latin typeface="微软雅黑" panose="020B0503020204020204" pitchFamily="34" charset="-122"/>
                <a:ea typeface="微软雅黑" panose="020B0503020204020204" pitchFamily="34" charset="-122"/>
              </a:rPr>
              <a:t>2025”</a:t>
            </a:r>
            <a:r>
              <a:rPr lang="zh-CN" altLang="en-US" sz="1600" b="1" dirty="0">
                <a:solidFill>
                  <a:srgbClr val="1A2E53"/>
                </a:solidFill>
                <a:latin typeface="微软雅黑" panose="020B0503020204020204" pitchFamily="34" charset="-122"/>
                <a:ea typeface="微软雅黑" panose="020B0503020204020204" pitchFamily="34" charset="-122"/>
              </a:rPr>
              <a:t> ，国际推行工业</a:t>
            </a:r>
            <a:r>
              <a:rPr lang="en-US" altLang="zh-CN" sz="1600" b="1" dirty="0">
                <a:solidFill>
                  <a:srgbClr val="1A2E53"/>
                </a:solidFill>
                <a:latin typeface="微软雅黑" panose="020B0503020204020204" pitchFamily="34" charset="-122"/>
                <a:ea typeface="微软雅黑" panose="020B0503020204020204" pitchFamily="34" charset="-122"/>
              </a:rPr>
              <a:t>4.0</a:t>
            </a:r>
            <a:r>
              <a:rPr lang="zh-CN" altLang="en-US" sz="1600" b="1" dirty="0">
                <a:solidFill>
                  <a:srgbClr val="1A2E53"/>
                </a:solidFill>
                <a:latin typeface="微软雅黑" panose="020B0503020204020204" pitchFamily="34" charset="-122"/>
                <a:ea typeface="微软雅黑" panose="020B0503020204020204" pitchFamily="34" charset="-122"/>
              </a:rPr>
              <a:t>，十四所加快从“精</a:t>
            </a:r>
            <a:endParaRPr lang="en-US" altLang="zh-CN" sz="1600" b="1" dirty="0">
              <a:solidFill>
                <a:srgbClr val="1A2E53"/>
              </a:solidFill>
              <a:latin typeface="微软雅黑" panose="020B0503020204020204" pitchFamily="34" charset="-122"/>
              <a:ea typeface="微软雅黑" panose="020B0503020204020204" pitchFamily="34" charset="-122"/>
            </a:endParaRPr>
          </a:p>
          <a:p>
            <a:pPr algn="ctr">
              <a:lnSpc>
                <a:spcPct val="150000"/>
              </a:lnSpc>
            </a:pPr>
            <a:r>
              <a:rPr lang="zh-CN" altLang="en-US" sz="1600" b="1" dirty="0">
                <a:solidFill>
                  <a:srgbClr val="1A2E53"/>
                </a:solidFill>
                <a:latin typeface="微软雅黑" panose="020B0503020204020204" pitchFamily="34" charset="-122"/>
                <a:ea typeface="微软雅黑" panose="020B0503020204020204" pitchFamily="34" charset="-122"/>
              </a:rPr>
              <a:t>益研究所”向“智慧研究所”转变，坚持创新驱动、智能转型、强化基础</a:t>
            </a:r>
          </a:p>
        </p:txBody>
      </p:sp>
    </p:spTree>
    <p:extLst>
      <p:ext uri="{BB962C8B-B14F-4D97-AF65-F5344CB8AC3E}">
        <p14:creationId xmlns:p14="http://schemas.microsoft.com/office/powerpoint/2010/main" val="836406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descr="QQ截图20160831154924.jpg"/>
          <p:cNvPicPr>
            <a:picLocks noChangeAspect="1"/>
          </p:cNvPicPr>
          <p:nvPr/>
        </p:nvPicPr>
        <p:blipFill>
          <a:blip r:embed="rId2"/>
          <a:stretch>
            <a:fillRect/>
          </a:stretch>
        </p:blipFill>
        <p:spPr>
          <a:xfrm>
            <a:off x="0" y="0"/>
            <a:ext cx="12175067" cy="6858000"/>
          </a:xfrm>
          <a:prstGeom prst="rect">
            <a:avLst/>
          </a:prstGeom>
        </p:spPr>
      </p:pic>
      <p:pic>
        <p:nvPicPr>
          <p:cNvPr id="27" name="图片 26" descr="QQ截图20160831154924.jpg"/>
          <p:cNvPicPr>
            <a:picLocks noChangeAspect="1"/>
          </p:cNvPicPr>
          <p:nvPr/>
        </p:nvPicPr>
        <p:blipFill>
          <a:blip r:embed="rId3"/>
          <a:stretch>
            <a:fillRect/>
          </a:stretch>
        </p:blipFill>
        <p:spPr>
          <a:xfrm>
            <a:off x="114754" y="-33453"/>
            <a:ext cx="12158227" cy="6858000"/>
          </a:xfrm>
          <a:prstGeom prst="rect">
            <a:avLst/>
          </a:prstGeom>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678" t="6850" r="5408" b="8986"/>
          <a:stretch/>
        </p:blipFill>
        <p:spPr bwMode="auto">
          <a:xfrm>
            <a:off x="4360918" y="2432705"/>
            <a:ext cx="4161537" cy="268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灯片编号占位符 1"/>
          <p:cNvSpPr>
            <a:spLocks noGrp="1"/>
          </p:cNvSpPr>
          <p:nvPr>
            <p:ph type="sldNum" sz="quarter" idx="12"/>
          </p:nvPr>
        </p:nvSpPr>
        <p:spPr/>
        <p:txBody>
          <a:bodyPr/>
          <a:lstStyle/>
          <a:p>
            <a:pPr>
              <a:defRPr/>
            </a:pPr>
            <a:fld id="{6C2FEE30-4F50-416F-8459-9A14D1C5B75E}" type="slidenum">
              <a:rPr lang="zh-CN" altLang="en-US" sz="1600">
                <a:solidFill>
                  <a:srgbClr val="1A2E53"/>
                </a:solidFill>
                <a:latin typeface="微软雅黑" panose="020B0503020204020204" pitchFamily="34" charset="-122"/>
                <a:ea typeface="微软雅黑" panose="020B0503020204020204" pitchFamily="34" charset="-122"/>
              </a:rPr>
              <a:pPr>
                <a:defRPr/>
              </a:pPr>
              <a:t>9</a:t>
            </a:fld>
            <a:endParaRPr lang="zh-CN" altLang="en-US" sz="1600">
              <a:solidFill>
                <a:srgbClr val="1A2E53"/>
              </a:solidFill>
              <a:latin typeface="微软雅黑" panose="020B0503020204020204" pitchFamily="34" charset="-122"/>
              <a:ea typeface="微软雅黑" panose="020B0503020204020204" pitchFamily="34" charset="-122"/>
            </a:endParaRPr>
          </a:p>
        </p:txBody>
      </p:sp>
      <p:sp>
        <p:nvSpPr>
          <p:cNvPr id="4" name="Freeform 6"/>
          <p:cNvSpPr>
            <a:spLocks noEditPoints="1"/>
          </p:cNvSpPr>
          <p:nvPr/>
        </p:nvSpPr>
        <p:spPr bwMode="auto">
          <a:xfrm>
            <a:off x="114754" y="641351"/>
            <a:ext cx="1644650" cy="869950"/>
          </a:xfrm>
          <a:custGeom>
            <a:avLst/>
            <a:gdLst>
              <a:gd name="T0" fmla="*/ 327 w 369"/>
              <a:gd name="T1" fmla="*/ 112 h 195"/>
              <a:gd name="T2" fmla="*/ 337 w 369"/>
              <a:gd name="T3" fmla="*/ 117 h 195"/>
              <a:gd name="T4" fmla="*/ 104 w 369"/>
              <a:gd name="T5" fmla="*/ 130 h 195"/>
              <a:gd name="T6" fmla="*/ 104 w 369"/>
              <a:gd name="T7" fmla="*/ 126 h 195"/>
              <a:gd name="T8" fmla="*/ 324 w 369"/>
              <a:gd name="T9" fmla="*/ 111 h 195"/>
              <a:gd name="T10" fmla="*/ 361 w 369"/>
              <a:gd name="T11" fmla="*/ 144 h 195"/>
              <a:gd name="T12" fmla="*/ 304 w 369"/>
              <a:gd name="T13" fmla="*/ 149 h 195"/>
              <a:gd name="T14" fmla="*/ 275 w 369"/>
              <a:gd name="T15" fmla="*/ 150 h 195"/>
              <a:gd name="T16" fmla="*/ 185 w 369"/>
              <a:gd name="T17" fmla="*/ 175 h 195"/>
              <a:gd name="T18" fmla="*/ 162 w 369"/>
              <a:gd name="T19" fmla="*/ 181 h 195"/>
              <a:gd name="T20" fmla="*/ 142 w 369"/>
              <a:gd name="T21" fmla="*/ 187 h 195"/>
              <a:gd name="T22" fmla="*/ 100 w 369"/>
              <a:gd name="T23" fmla="*/ 190 h 195"/>
              <a:gd name="T24" fmla="*/ 97 w 369"/>
              <a:gd name="T25" fmla="*/ 179 h 195"/>
              <a:gd name="T26" fmla="*/ 122 w 369"/>
              <a:gd name="T27" fmla="*/ 184 h 195"/>
              <a:gd name="T28" fmla="*/ 129 w 369"/>
              <a:gd name="T29" fmla="*/ 181 h 195"/>
              <a:gd name="T30" fmla="*/ 136 w 369"/>
              <a:gd name="T31" fmla="*/ 176 h 195"/>
              <a:gd name="T32" fmla="*/ 161 w 369"/>
              <a:gd name="T33" fmla="*/ 168 h 195"/>
              <a:gd name="T34" fmla="*/ 189 w 369"/>
              <a:gd name="T35" fmla="*/ 155 h 195"/>
              <a:gd name="T36" fmla="*/ 105 w 369"/>
              <a:gd name="T37" fmla="*/ 132 h 195"/>
              <a:gd name="T38" fmla="*/ 67 w 369"/>
              <a:gd name="T39" fmla="*/ 112 h 195"/>
              <a:gd name="T40" fmla="*/ 71 w 369"/>
              <a:gd name="T41" fmla="*/ 102 h 195"/>
              <a:gd name="T42" fmla="*/ 15 w 369"/>
              <a:gd name="T43" fmla="*/ 93 h 195"/>
              <a:gd name="T44" fmla="*/ 32 w 369"/>
              <a:gd name="T45" fmla="*/ 58 h 195"/>
              <a:gd name="T46" fmla="*/ 22 w 369"/>
              <a:gd name="T47" fmla="*/ 49 h 195"/>
              <a:gd name="T48" fmla="*/ 33 w 369"/>
              <a:gd name="T49" fmla="*/ 13 h 195"/>
              <a:gd name="T50" fmla="*/ 75 w 369"/>
              <a:gd name="T51" fmla="*/ 49 h 195"/>
              <a:gd name="T52" fmla="*/ 119 w 369"/>
              <a:gd name="T53" fmla="*/ 89 h 195"/>
              <a:gd name="T54" fmla="*/ 129 w 369"/>
              <a:gd name="T55" fmla="*/ 88 h 195"/>
              <a:gd name="T56" fmla="*/ 198 w 369"/>
              <a:gd name="T57" fmla="*/ 86 h 195"/>
              <a:gd name="T58" fmla="*/ 230 w 369"/>
              <a:gd name="T59" fmla="*/ 102 h 195"/>
              <a:gd name="T60" fmla="*/ 225 w 369"/>
              <a:gd name="T61" fmla="*/ 93 h 195"/>
              <a:gd name="T62" fmla="*/ 241 w 369"/>
              <a:gd name="T63" fmla="*/ 76 h 195"/>
              <a:gd name="T64" fmla="*/ 244 w 369"/>
              <a:gd name="T65" fmla="*/ 69 h 195"/>
              <a:gd name="T66" fmla="*/ 259 w 369"/>
              <a:gd name="T67" fmla="*/ 32 h 195"/>
              <a:gd name="T68" fmla="*/ 258 w 369"/>
              <a:gd name="T69" fmla="*/ 21 h 195"/>
              <a:gd name="T70" fmla="*/ 256 w 369"/>
              <a:gd name="T71" fmla="*/ 2 h 195"/>
              <a:gd name="T72" fmla="*/ 285 w 369"/>
              <a:gd name="T73" fmla="*/ 39 h 195"/>
              <a:gd name="T74" fmla="*/ 282 w 369"/>
              <a:gd name="T75" fmla="*/ 66 h 195"/>
              <a:gd name="T76" fmla="*/ 280 w 369"/>
              <a:gd name="T77" fmla="*/ 86 h 195"/>
              <a:gd name="T78" fmla="*/ 278 w 369"/>
              <a:gd name="T79" fmla="*/ 103 h 195"/>
              <a:gd name="T80" fmla="*/ 324 w 369"/>
              <a:gd name="T81" fmla="*/ 111 h 195"/>
              <a:gd name="T82" fmla="*/ 300 w 369"/>
              <a:gd name="T83" fmla="*/ 116 h 195"/>
              <a:gd name="T84" fmla="*/ 298 w 369"/>
              <a:gd name="T85" fmla="*/ 113 h 195"/>
              <a:gd name="T86" fmla="*/ 296 w 369"/>
              <a:gd name="T87" fmla="*/ 115 h 195"/>
              <a:gd name="T88" fmla="*/ 298 w 369"/>
              <a:gd name="T89" fmla="*/ 118 h 195"/>
              <a:gd name="T90" fmla="*/ 288 w 369"/>
              <a:gd name="T91" fmla="*/ 116 h 195"/>
              <a:gd name="T92" fmla="*/ 287 w 369"/>
              <a:gd name="T93" fmla="*/ 112 h 195"/>
              <a:gd name="T94" fmla="*/ 285 w 369"/>
              <a:gd name="T95" fmla="*/ 112 h 195"/>
              <a:gd name="T96" fmla="*/ 286 w 369"/>
              <a:gd name="T97" fmla="*/ 116 h 195"/>
              <a:gd name="T98" fmla="*/ 288 w 369"/>
              <a:gd name="T99" fmla="*/ 116 h 195"/>
              <a:gd name="T100" fmla="*/ 128 w 369"/>
              <a:gd name="T101" fmla="*/ 93 h 195"/>
              <a:gd name="T102" fmla="*/ 128 w 369"/>
              <a:gd name="T103" fmla="*/ 9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 h="195">
                <a:moveTo>
                  <a:pt x="337" y="117"/>
                </a:moveTo>
                <a:cubicBezTo>
                  <a:pt x="337" y="117"/>
                  <a:pt x="331" y="112"/>
                  <a:pt x="327" y="112"/>
                </a:cubicBezTo>
                <a:cubicBezTo>
                  <a:pt x="329" y="115"/>
                  <a:pt x="329" y="115"/>
                  <a:pt x="329" y="115"/>
                </a:cubicBezTo>
                <a:lnTo>
                  <a:pt x="337" y="117"/>
                </a:lnTo>
                <a:close/>
                <a:moveTo>
                  <a:pt x="103" y="128"/>
                </a:moveTo>
                <a:cubicBezTo>
                  <a:pt x="103" y="129"/>
                  <a:pt x="104" y="130"/>
                  <a:pt x="104" y="130"/>
                </a:cubicBezTo>
                <a:cubicBezTo>
                  <a:pt x="105" y="130"/>
                  <a:pt x="105" y="129"/>
                  <a:pt x="105" y="128"/>
                </a:cubicBezTo>
                <a:cubicBezTo>
                  <a:pt x="105" y="127"/>
                  <a:pt x="105" y="126"/>
                  <a:pt x="104" y="126"/>
                </a:cubicBezTo>
                <a:cubicBezTo>
                  <a:pt x="104" y="126"/>
                  <a:pt x="103" y="127"/>
                  <a:pt x="103" y="128"/>
                </a:cubicBezTo>
                <a:close/>
                <a:moveTo>
                  <a:pt x="324" y="111"/>
                </a:moveTo>
                <a:cubicBezTo>
                  <a:pt x="324" y="111"/>
                  <a:pt x="336" y="112"/>
                  <a:pt x="346" y="124"/>
                </a:cubicBezTo>
                <a:cubicBezTo>
                  <a:pt x="346" y="124"/>
                  <a:pt x="369" y="140"/>
                  <a:pt x="361" y="144"/>
                </a:cubicBezTo>
                <a:cubicBezTo>
                  <a:pt x="361" y="144"/>
                  <a:pt x="344" y="151"/>
                  <a:pt x="325" y="149"/>
                </a:cubicBezTo>
                <a:cubicBezTo>
                  <a:pt x="304" y="149"/>
                  <a:pt x="304" y="149"/>
                  <a:pt x="304" y="149"/>
                </a:cubicBezTo>
                <a:cubicBezTo>
                  <a:pt x="304" y="149"/>
                  <a:pt x="299" y="153"/>
                  <a:pt x="300" y="148"/>
                </a:cubicBezTo>
                <a:cubicBezTo>
                  <a:pt x="300" y="148"/>
                  <a:pt x="282" y="147"/>
                  <a:pt x="275" y="150"/>
                </a:cubicBezTo>
                <a:cubicBezTo>
                  <a:pt x="188" y="174"/>
                  <a:pt x="188" y="174"/>
                  <a:pt x="188" y="174"/>
                </a:cubicBezTo>
                <a:cubicBezTo>
                  <a:pt x="188" y="174"/>
                  <a:pt x="192" y="177"/>
                  <a:pt x="185" y="175"/>
                </a:cubicBezTo>
                <a:cubicBezTo>
                  <a:pt x="166" y="180"/>
                  <a:pt x="166" y="180"/>
                  <a:pt x="166" y="180"/>
                </a:cubicBezTo>
                <a:cubicBezTo>
                  <a:pt x="166" y="180"/>
                  <a:pt x="169" y="185"/>
                  <a:pt x="162" y="181"/>
                </a:cubicBezTo>
                <a:cubicBezTo>
                  <a:pt x="145" y="187"/>
                  <a:pt x="145" y="187"/>
                  <a:pt x="145" y="187"/>
                </a:cubicBezTo>
                <a:cubicBezTo>
                  <a:pt x="145" y="187"/>
                  <a:pt x="147" y="190"/>
                  <a:pt x="142" y="187"/>
                </a:cubicBezTo>
                <a:cubicBezTo>
                  <a:pt x="142" y="187"/>
                  <a:pt x="118" y="195"/>
                  <a:pt x="112" y="193"/>
                </a:cubicBezTo>
                <a:cubicBezTo>
                  <a:pt x="112" y="193"/>
                  <a:pt x="99" y="193"/>
                  <a:pt x="100" y="190"/>
                </a:cubicBezTo>
                <a:cubicBezTo>
                  <a:pt x="92" y="177"/>
                  <a:pt x="92" y="177"/>
                  <a:pt x="92" y="177"/>
                </a:cubicBezTo>
                <a:cubicBezTo>
                  <a:pt x="92" y="177"/>
                  <a:pt x="96" y="176"/>
                  <a:pt x="97" y="179"/>
                </a:cubicBezTo>
                <a:cubicBezTo>
                  <a:pt x="109" y="189"/>
                  <a:pt x="109" y="189"/>
                  <a:pt x="109" y="189"/>
                </a:cubicBezTo>
                <a:cubicBezTo>
                  <a:pt x="122" y="184"/>
                  <a:pt x="122" y="184"/>
                  <a:pt x="122" y="184"/>
                </a:cubicBezTo>
                <a:cubicBezTo>
                  <a:pt x="121" y="183"/>
                  <a:pt x="121" y="183"/>
                  <a:pt x="121" y="183"/>
                </a:cubicBezTo>
                <a:cubicBezTo>
                  <a:pt x="129" y="181"/>
                  <a:pt x="129" y="181"/>
                  <a:pt x="129" y="181"/>
                </a:cubicBezTo>
                <a:cubicBezTo>
                  <a:pt x="138" y="177"/>
                  <a:pt x="138" y="177"/>
                  <a:pt x="138" y="177"/>
                </a:cubicBezTo>
                <a:cubicBezTo>
                  <a:pt x="136" y="176"/>
                  <a:pt x="136" y="176"/>
                  <a:pt x="136" y="176"/>
                </a:cubicBezTo>
                <a:cubicBezTo>
                  <a:pt x="146" y="174"/>
                  <a:pt x="146" y="174"/>
                  <a:pt x="146" y="174"/>
                </a:cubicBezTo>
                <a:cubicBezTo>
                  <a:pt x="161" y="168"/>
                  <a:pt x="161" y="168"/>
                  <a:pt x="161" y="168"/>
                </a:cubicBezTo>
                <a:cubicBezTo>
                  <a:pt x="161" y="168"/>
                  <a:pt x="158" y="167"/>
                  <a:pt x="162" y="166"/>
                </a:cubicBezTo>
                <a:cubicBezTo>
                  <a:pt x="189" y="155"/>
                  <a:pt x="189" y="155"/>
                  <a:pt x="189" y="155"/>
                </a:cubicBezTo>
                <a:cubicBezTo>
                  <a:pt x="152" y="140"/>
                  <a:pt x="152" y="140"/>
                  <a:pt x="152" y="140"/>
                </a:cubicBezTo>
                <a:cubicBezTo>
                  <a:pt x="152" y="140"/>
                  <a:pt x="132" y="139"/>
                  <a:pt x="105" y="132"/>
                </a:cubicBezTo>
                <a:cubicBezTo>
                  <a:pt x="105" y="132"/>
                  <a:pt x="100" y="130"/>
                  <a:pt x="102" y="124"/>
                </a:cubicBezTo>
                <a:cubicBezTo>
                  <a:pt x="102" y="124"/>
                  <a:pt x="69" y="114"/>
                  <a:pt x="67" y="112"/>
                </a:cubicBezTo>
                <a:cubicBezTo>
                  <a:pt x="67" y="112"/>
                  <a:pt x="61" y="107"/>
                  <a:pt x="66" y="102"/>
                </a:cubicBezTo>
                <a:cubicBezTo>
                  <a:pt x="71" y="102"/>
                  <a:pt x="71" y="102"/>
                  <a:pt x="71" y="102"/>
                </a:cubicBezTo>
                <a:cubicBezTo>
                  <a:pt x="50" y="75"/>
                  <a:pt x="50" y="75"/>
                  <a:pt x="50" y="75"/>
                </a:cubicBezTo>
                <a:cubicBezTo>
                  <a:pt x="50" y="75"/>
                  <a:pt x="20" y="92"/>
                  <a:pt x="15" y="93"/>
                </a:cubicBezTo>
                <a:cubicBezTo>
                  <a:pt x="0" y="91"/>
                  <a:pt x="0" y="91"/>
                  <a:pt x="0" y="91"/>
                </a:cubicBezTo>
                <a:cubicBezTo>
                  <a:pt x="32" y="58"/>
                  <a:pt x="32" y="58"/>
                  <a:pt x="32" y="58"/>
                </a:cubicBezTo>
                <a:cubicBezTo>
                  <a:pt x="32" y="58"/>
                  <a:pt x="19" y="54"/>
                  <a:pt x="19" y="52"/>
                </a:cubicBezTo>
                <a:cubicBezTo>
                  <a:pt x="19" y="52"/>
                  <a:pt x="19" y="49"/>
                  <a:pt x="22" y="49"/>
                </a:cubicBezTo>
                <a:cubicBezTo>
                  <a:pt x="36" y="47"/>
                  <a:pt x="36" y="47"/>
                  <a:pt x="36" y="47"/>
                </a:cubicBezTo>
                <a:cubicBezTo>
                  <a:pt x="33" y="13"/>
                  <a:pt x="33" y="13"/>
                  <a:pt x="33" y="13"/>
                </a:cubicBezTo>
                <a:cubicBezTo>
                  <a:pt x="33" y="13"/>
                  <a:pt x="52" y="14"/>
                  <a:pt x="54" y="17"/>
                </a:cubicBezTo>
                <a:cubicBezTo>
                  <a:pt x="75" y="49"/>
                  <a:pt x="75" y="49"/>
                  <a:pt x="75" y="49"/>
                </a:cubicBezTo>
                <a:cubicBezTo>
                  <a:pt x="75" y="49"/>
                  <a:pt x="86" y="56"/>
                  <a:pt x="89" y="65"/>
                </a:cubicBezTo>
                <a:cubicBezTo>
                  <a:pt x="89" y="65"/>
                  <a:pt x="116" y="89"/>
                  <a:pt x="119" y="89"/>
                </a:cubicBezTo>
                <a:cubicBezTo>
                  <a:pt x="126" y="91"/>
                  <a:pt x="126" y="91"/>
                  <a:pt x="126" y="91"/>
                </a:cubicBezTo>
                <a:cubicBezTo>
                  <a:pt x="126" y="91"/>
                  <a:pt x="126" y="86"/>
                  <a:pt x="129" y="88"/>
                </a:cubicBezTo>
                <a:cubicBezTo>
                  <a:pt x="129" y="88"/>
                  <a:pt x="141" y="85"/>
                  <a:pt x="147" y="84"/>
                </a:cubicBezTo>
                <a:cubicBezTo>
                  <a:pt x="147" y="84"/>
                  <a:pt x="189" y="78"/>
                  <a:pt x="198" y="86"/>
                </a:cubicBezTo>
                <a:cubicBezTo>
                  <a:pt x="198" y="86"/>
                  <a:pt x="202" y="91"/>
                  <a:pt x="200" y="100"/>
                </a:cubicBezTo>
                <a:cubicBezTo>
                  <a:pt x="230" y="102"/>
                  <a:pt x="230" y="102"/>
                  <a:pt x="230" y="102"/>
                </a:cubicBezTo>
                <a:cubicBezTo>
                  <a:pt x="232" y="98"/>
                  <a:pt x="232" y="98"/>
                  <a:pt x="232" y="98"/>
                </a:cubicBezTo>
                <a:cubicBezTo>
                  <a:pt x="225" y="93"/>
                  <a:pt x="225" y="93"/>
                  <a:pt x="225" y="93"/>
                </a:cubicBezTo>
                <a:cubicBezTo>
                  <a:pt x="235" y="90"/>
                  <a:pt x="235" y="90"/>
                  <a:pt x="235" y="90"/>
                </a:cubicBezTo>
                <a:cubicBezTo>
                  <a:pt x="241" y="76"/>
                  <a:pt x="241" y="76"/>
                  <a:pt x="241" y="76"/>
                </a:cubicBezTo>
                <a:cubicBezTo>
                  <a:pt x="235" y="71"/>
                  <a:pt x="235" y="71"/>
                  <a:pt x="235" y="71"/>
                </a:cubicBezTo>
                <a:cubicBezTo>
                  <a:pt x="244" y="69"/>
                  <a:pt x="244" y="69"/>
                  <a:pt x="244" y="69"/>
                </a:cubicBezTo>
                <a:cubicBezTo>
                  <a:pt x="260" y="34"/>
                  <a:pt x="260" y="34"/>
                  <a:pt x="260" y="34"/>
                </a:cubicBezTo>
                <a:cubicBezTo>
                  <a:pt x="260" y="34"/>
                  <a:pt x="261" y="33"/>
                  <a:pt x="259" y="32"/>
                </a:cubicBezTo>
                <a:cubicBezTo>
                  <a:pt x="259" y="32"/>
                  <a:pt x="257" y="31"/>
                  <a:pt x="259" y="28"/>
                </a:cubicBezTo>
                <a:cubicBezTo>
                  <a:pt x="259" y="28"/>
                  <a:pt x="261" y="27"/>
                  <a:pt x="258" y="21"/>
                </a:cubicBezTo>
                <a:cubicBezTo>
                  <a:pt x="251" y="1"/>
                  <a:pt x="251" y="1"/>
                  <a:pt x="251" y="1"/>
                </a:cubicBezTo>
                <a:cubicBezTo>
                  <a:pt x="251" y="1"/>
                  <a:pt x="256" y="0"/>
                  <a:pt x="256" y="2"/>
                </a:cubicBezTo>
                <a:cubicBezTo>
                  <a:pt x="256" y="2"/>
                  <a:pt x="276" y="32"/>
                  <a:pt x="278" y="32"/>
                </a:cubicBezTo>
                <a:cubicBezTo>
                  <a:pt x="278" y="32"/>
                  <a:pt x="287" y="34"/>
                  <a:pt x="285" y="39"/>
                </a:cubicBezTo>
                <a:cubicBezTo>
                  <a:pt x="283" y="64"/>
                  <a:pt x="283" y="64"/>
                  <a:pt x="283" y="64"/>
                </a:cubicBezTo>
                <a:cubicBezTo>
                  <a:pt x="283" y="64"/>
                  <a:pt x="286" y="67"/>
                  <a:pt x="282" y="66"/>
                </a:cubicBezTo>
                <a:cubicBezTo>
                  <a:pt x="280" y="83"/>
                  <a:pt x="280" y="83"/>
                  <a:pt x="280" y="83"/>
                </a:cubicBezTo>
                <a:cubicBezTo>
                  <a:pt x="280" y="83"/>
                  <a:pt x="284" y="86"/>
                  <a:pt x="280" y="86"/>
                </a:cubicBezTo>
                <a:cubicBezTo>
                  <a:pt x="278" y="101"/>
                  <a:pt x="278" y="101"/>
                  <a:pt x="278" y="101"/>
                </a:cubicBezTo>
                <a:cubicBezTo>
                  <a:pt x="278" y="101"/>
                  <a:pt x="281" y="103"/>
                  <a:pt x="278" y="103"/>
                </a:cubicBezTo>
                <a:cubicBezTo>
                  <a:pt x="277" y="106"/>
                  <a:pt x="277" y="106"/>
                  <a:pt x="277" y="106"/>
                </a:cubicBezTo>
                <a:lnTo>
                  <a:pt x="324" y="111"/>
                </a:lnTo>
                <a:close/>
                <a:moveTo>
                  <a:pt x="299" y="118"/>
                </a:moveTo>
                <a:cubicBezTo>
                  <a:pt x="300" y="117"/>
                  <a:pt x="300" y="116"/>
                  <a:pt x="300" y="116"/>
                </a:cubicBezTo>
                <a:cubicBezTo>
                  <a:pt x="299" y="114"/>
                  <a:pt x="299" y="114"/>
                  <a:pt x="299" y="114"/>
                </a:cubicBezTo>
                <a:cubicBezTo>
                  <a:pt x="299" y="113"/>
                  <a:pt x="298" y="113"/>
                  <a:pt x="298" y="113"/>
                </a:cubicBezTo>
                <a:cubicBezTo>
                  <a:pt x="297" y="113"/>
                  <a:pt x="297" y="113"/>
                  <a:pt x="297" y="113"/>
                </a:cubicBezTo>
                <a:cubicBezTo>
                  <a:pt x="296" y="113"/>
                  <a:pt x="296" y="114"/>
                  <a:pt x="296" y="115"/>
                </a:cubicBezTo>
                <a:cubicBezTo>
                  <a:pt x="297" y="117"/>
                  <a:pt x="297" y="117"/>
                  <a:pt x="297" y="117"/>
                </a:cubicBezTo>
                <a:cubicBezTo>
                  <a:pt x="297" y="117"/>
                  <a:pt x="298" y="118"/>
                  <a:pt x="298" y="118"/>
                </a:cubicBezTo>
                <a:cubicBezTo>
                  <a:pt x="298" y="118"/>
                  <a:pt x="299" y="118"/>
                  <a:pt x="299" y="118"/>
                </a:cubicBezTo>
                <a:close/>
                <a:moveTo>
                  <a:pt x="288" y="116"/>
                </a:moveTo>
                <a:cubicBezTo>
                  <a:pt x="288" y="116"/>
                  <a:pt x="289" y="115"/>
                  <a:pt x="288" y="114"/>
                </a:cubicBezTo>
                <a:cubicBezTo>
                  <a:pt x="287" y="112"/>
                  <a:pt x="287" y="112"/>
                  <a:pt x="287" y="112"/>
                </a:cubicBezTo>
                <a:cubicBezTo>
                  <a:pt x="287" y="112"/>
                  <a:pt x="287" y="112"/>
                  <a:pt x="286" y="112"/>
                </a:cubicBezTo>
                <a:cubicBezTo>
                  <a:pt x="286" y="112"/>
                  <a:pt x="286" y="112"/>
                  <a:pt x="285" y="112"/>
                </a:cubicBezTo>
                <a:cubicBezTo>
                  <a:pt x="285" y="112"/>
                  <a:pt x="284" y="113"/>
                  <a:pt x="285" y="114"/>
                </a:cubicBezTo>
                <a:cubicBezTo>
                  <a:pt x="286" y="116"/>
                  <a:pt x="286" y="116"/>
                  <a:pt x="286" y="116"/>
                </a:cubicBezTo>
                <a:cubicBezTo>
                  <a:pt x="286" y="116"/>
                  <a:pt x="286" y="117"/>
                  <a:pt x="287" y="117"/>
                </a:cubicBezTo>
                <a:cubicBezTo>
                  <a:pt x="287" y="117"/>
                  <a:pt x="287" y="117"/>
                  <a:pt x="288" y="116"/>
                </a:cubicBezTo>
                <a:close/>
                <a:moveTo>
                  <a:pt x="130" y="96"/>
                </a:moveTo>
                <a:cubicBezTo>
                  <a:pt x="130" y="94"/>
                  <a:pt x="129" y="93"/>
                  <a:pt x="128" y="93"/>
                </a:cubicBezTo>
                <a:cubicBezTo>
                  <a:pt x="128" y="93"/>
                  <a:pt x="127" y="94"/>
                  <a:pt x="127" y="96"/>
                </a:cubicBezTo>
                <a:cubicBezTo>
                  <a:pt x="127" y="98"/>
                  <a:pt x="127" y="99"/>
                  <a:pt x="128" y="99"/>
                </a:cubicBezTo>
                <a:cubicBezTo>
                  <a:pt x="129" y="99"/>
                  <a:pt x="130" y="98"/>
                  <a:pt x="130" y="96"/>
                </a:cubicBezTo>
                <a:close/>
              </a:path>
            </a:pathLst>
          </a:custGeom>
          <a:solidFill>
            <a:srgbClr val="1A2E53"/>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a:ea typeface="微软雅黑"/>
            </a:endParaRPr>
          </a:p>
        </p:txBody>
      </p:sp>
      <p:sp>
        <p:nvSpPr>
          <p:cNvPr id="34" name="矩形 33"/>
          <p:cNvSpPr/>
          <p:nvPr/>
        </p:nvSpPr>
        <p:spPr>
          <a:xfrm>
            <a:off x="490085" y="3422743"/>
            <a:ext cx="5096676" cy="3093154"/>
          </a:xfrm>
          <a:prstGeom prst="rect">
            <a:avLst/>
          </a:prstGeom>
        </p:spPr>
        <p:txBody>
          <a:bodyPr wrap="square">
            <a:spAutoFit/>
          </a:bodyPr>
          <a:lstStyle/>
          <a:p>
            <a:pPr lvl="0">
              <a:lnSpc>
                <a:spcPct val="150000"/>
              </a:lnSpc>
              <a:spcBef>
                <a:spcPct val="0"/>
              </a:spcBef>
              <a:buFont typeface="Wingdings" panose="05000000000000000000" pitchFamily="2" charset="2"/>
              <a:buChar char="Ø"/>
            </a:pPr>
            <a:r>
              <a:rPr lang="zh-CN" altLang="en-US" b="1" dirty="0">
                <a:solidFill>
                  <a:srgbClr val="1A2E53"/>
                </a:solidFill>
                <a:latin typeface="微软雅黑" panose="020B0503020204020204" pitchFamily="34" charset="-122"/>
                <a:ea typeface="微软雅黑" panose="020B0503020204020204" pitchFamily="34" charset="-122"/>
              </a:rPr>
              <a:t>中国工程院院士</a:t>
            </a:r>
            <a:r>
              <a:rPr lang="en-US" altLang="zh-CN" sz="2800" b="1" dirty="0">
                <a:solidFill>
                  <a:srgbClr val="1A2E53"/>
                </a:solidFill>
                <a:latin typeface="微软雅黑" panose="020B0503020204020204" pitchFamily="34" charset="-122"/>
                <a:ea typeface="微软雅黑" panose="020B0503020204020204" pitchFamily="34" charset="-122"/>
              </a:rPr>
              <a:t>2</a:t>
            </a:r>
            <a:r>
              <a:rPr lang="zh-CN" altLang="en-US" b="1" dirty="0">
                <a:solidFill>
                  <a:srgbClr val="1A2E53"/>
                </a:solidFill>
                <a:latin typeface="微软雅黑" panose="020B0503020204020204" pitchFamily="34" charset="-122"/>
                <a:ea typeface="微软雅黑" panose="020B0503020204020204" pitchFamily="34" charset="-122"/>
              </a:rPr>
              <a:t>名；</a:t>
            </a:r>
          </a:p>
          <a:p>
            <a:pPr lvl="0">
              <a:lnSpc>
                <a:spcPct val="150000"/>
              </a:lnSpc>
              <a:spcBef>
                <a:spcPct val="0"/>
              </a:spcBef>
              <a:buFont typeface="Wingdings" panose="05000000000000000000" pitchFamily="2" charset="2"/>
              <a:buChar char="Ø"/>
            </a:pPr>
            <a:r>
              <a:rPr lang="zh-CN" altLang="en-US" b="1" dirty="0">
                <a:solidFill>
                  <a:srgbClr val="1A2E53"/>
                </a:solidFill>
                <a:latin typeface="微软雅黑" panose="020B0503020204020204" pitchFamily="34" charset="-122"/>
                <a:ea typeface="微软雅黑" panose="020B0503020204020204" pitchFamily="34" charset="-122"/>
              </a:rPr>
              <a:t>集团首席科学家</a:t>
            </a:r>
            <a:r>
              <a:rPr lang="en-US" altLang="zh-CN" sz="2800" b="1" dirty="0">
                <a:solidFill>
                  <a:srgbClr val="1A2E53"/>
                </a:solidFill>
                <a:latin typeface="微软雅黑" panose="020B0503020204020204" pitchFamily="34" charset="-122"/>
                <a:ea typeface="微软雅黑" panose="020B0503020204020204" pitchFamily="34" charset="-122"/>
              </a:rPr>
              <a:t>4</a:t>
            </a:r>
            <a:r>
              <a:rPr lang="zh-CN" altLang="en-US" b="1" dirty="0">
                <a:solidFill>
                  <a:srgbClr val="1A2E53"/>
                </a:solidFill>
                <a:latin typeface="微软雅黑" panose="020B0503020204020204" pitchFamily="34" charset="-122"/>
                <a:ea typeface="微软雅黑" panose="020B0503020204020204" pitchFamily="34" charset="-122"/>
              </a:rPr>
              <a:t>名、首席专家</a:t>
            </a:r>
            <a:r>
              <a:rPr lang="en-US" altLang="zh-CN" sz="2800" b="1" dirty="0">
                <a:solidFill>
                  <a:srgbClr val="1A2E53"/>
                </a:solidFill>
                <a:latin typeface="微软雅黑" panose="020B0503020204020204" pitchFamily="34" charset="-122"/>
                <a:ea typeface="微软雅黑" panose="020B0503020204020204" pitchFamily="34" charset="-122"/>
              </a:rPr>
              <a:t>4</a:t>
            </a:r>
            <a:r>
              <a:rPr lang="zh-CN" altLang="en-US" b="1" dirty="0">
                <a:solidFill>
                  <a:srgbClr val="1A2E53"/>
                </a:solidFill>
                <a:latin typeface="微软雅黑" panose="020B0503020204020204" pitchFamily="34" charset="-122"/>
                <a:ea typeface="微软雅黑" panose="020B0503020204020204" pitchFamily="34" charset="-122"/>
              </a:rPr>
              <a:t>名；</a:t>
            </a:r>
          </a:p>
          <a:p>
            <a:pPr lvl="0">
              <a:lnSpc>
                <a:spcPct val="150000"/>
              </a:lnSpc>
              <a:spcBef>
                <a:spcPct val="0"/>
              </a:spcBef>
              <a:buFont typeface="Wingdings" panose="05000000000000000000" pitchFamily="2" charset="2"/>
              <a:buChar char="Ø"/>
            </a:pPr>
            <a:r>
              <a:rPr lang="zh-CN" altLang="en-US" b="1" dirty="0">
                <a:solidFill>
                  <a:srgbClr val="1A2E53"/>
                </a:solidFill>
                <a:latin typeface="微软雅黑" panose="020B0503020204020204" pitchFamily="34" charset="-122"/>
                <a:ea typeface="微软雅黑" panose="020B0503020204020204" pitchFamily="34" charset="-122"/>
              </a:rPr>
              <a:t>博士生和硕士生导师</a:t>
            </a:r>
            <a:r>
              <a:rPr lang="en-US" altLang="zh-CN" sz="2800" b="1" dirty="0">
                <a:solidFill>
                  <a:srgbClr val="1A2E53"/>
                </a:solidFill>
                <a:latin typeface="微软雅黑" panose="020B0503020204020204" pitchFamily="34" charset="-122"/>
                <a:ea typeface="微软雅黑" panose="020B0503020204020204" pitchFamily="34" charset="-122"/>
              </a:rPr>
              <a:t>80</a:t>
            </a:r>
            <a:r>
              <a:rPr lang="zh-CN" altLang="en-US" b="1" dirty="0">
                <a:solidFill>
                  <a:srgbClr val="1A2E53"/>
                </a:solidFill>
                <a:latin typeface="微软雅黑" panose="020B0503020204020204" pitchFamily="34" charset="-122"/>
                <a:ea typeface="微软雅黑" panose="020B0503020204020204" pitchFamily="34" charset="-122"/>
              </a:rPr>
              <a:t>余名</a:t>
            </a:r>
            <a:r>
              <a:rPr lang="zh-CN" altLang="en-US" b="1" dirty="0" smtClean="0">
                <a:solidFill>
                  <a:srgbClr val="1A2E53"/>
                </a:solidFill>
                <a:latin typeface="微软雅黑" panose="020B0503020204020204" pitchFamily="34" charset="-122"/>
                <a:ea typeface="微软雅黑" panose="020B0503020204020204" pitchFamily="34" charset="-122"/>
              </a:rPr>
              <a:t>；</a:t>
            </a:r>
            <a:endParaRPr lang="en-US" altLang="zh-CN" b="1" dirty="0" smtClean="0">
              <a:solidFill>
                <a:srgbClr val="1A2E53"/>
              </a:solidFill>
              <a:latin typeface="微软雅黑" panose="020B0503020204020204" pitchFamily="34" charset="-122"/>
              <a:ea typeface="微软雅黑" panose="020B0503020204020204" pitchFamily="34" charset="-122"/>
            </a:endParaRPr>
          </a:p>
          <a:p>
            <a:pPr>
              <a:lnSpc>
                <a:spcPct val="150000"/>
              </a:lnSpc>
              <a:spcBef>
                <a:spcPct val="0"/>
              </a:spcBef>
              <a:buFont typeface="Wingdings" panose="05000000000000000000" pitchFamily="2" charset="2"/>
              <a:buChar char="Ø"/>
            </a:pPr>
            <a:r>
              <a:rPr lang="zh-CN" altLang="en-US" b="1" dirty="0">
                <a:solidFill>
                  <a:srgbClr val="1A2E53"/>
                </a:solidFill>
                <a:latin typeface="微软雅黑" panose="020B0503020204020204" pitchFamily="34" charset="-122"/>
                <a:ea typeface="微软雅黑" panose="020B0503020204020204" pitchFamily="34" charset="-122"/>
                <a:cs typeface="Open Sans"/>
              </a:rPr>
              <a:t>国家及省部级专家</a:t>
            </a:r>
            <a:r>
              <a:rPr lang="en-US" altLang="zh-CN" sz="2800" b="1" dirty="0">
                <a:solidFill>
                  <a:srgbClr val="1A2E53"/>
                </a:solidFill>
                <a:latin typeface="微软雅黑" panose="020B0503020204020204" pitchFamily="34" charset="-122"/>
                <a:ea typeface="微软雅黑" panose="020B0503020204020204" pitchFamily="34" charset="-122"/>
                <a:cs typeface="Open Sans"/>
              </a:rPr>
              <a:t>150</a:t>
            </a:r>
            <a:r>
              <a:rPr lang="zh-CN" altLang="en-US" b="1" dirty="0">
                <a:solidFill>
                  <a:srgbClr val="1A2E53"/>
                </a:solidFill>
                <a:latin typeface="微软雅黑" panose="020B0503020204020204" pitchFamily="34" charset="-122"/>
                <a:ea typeface="微软雅黑" panose="020B0503020204020204" pitchFamily="34" charset="-122"/>
                <a:cs typeface="Open Sans"/>
              </a:rPr>
              <a:t>余</a:t>
            </a:r>
            <a:r>
              <a:rPr lang="zh-CN" altLang="en-US" b="1" dirty="0" smtClean="0">
                <a:solidFill>
                  <a:srgbClr val="1A2E53"/>
                </a:solidFill>
                <a:latin typeface="微软雅黑" panose="020B0503020204020204" pitchFamily="34" charset="-122"/>
                <a:ea typeface="微软雅黑" panose="020B0503020204020204" pitchFamily="34" charset="-122"/>
                <a:cs typeface="Open Sans"/>
              </a:rPr>
              <a:t>名</a:t>
            </a:r>
            <a:endParaRPr lang="en-US" altLang="zh-CN" b="1" dirty="0" smtClean="0">
              <a:solidFill>
                <a:srgbClr val="1A2E53"/>
              </a:solidFill>
              <a:latin typeface="微软雅黑" panose="020B0503020204020204" pitchFamily="34" charset="-122"/>
              <a:ea typeface="微软雅黑" panose="020B0503020204020204" pitchFamily="34" charset="-122"/>
            </a:endParaRPr>
          </a:p>
          <a:p>
            <a:pPr lvl="0">
              <a:lnSpc>
                <a:spcPct val="150000"/>
              </a:lnSpc>
              <a:spcBef>
                <a:spcPct val="0"/>
              </a:spcBef>
              <a:buFont typeface="Wingdings" panose="05000000000000000000" pitchFamily="2" charset="2"/>
              <a:buChar char="Ø"/>
            </a:pPr>
            <a:endParaRPr lang="zh-CN" altLang="en-US" b="1" dirty="0">
              <a:solidFill>
                <a:srgbClr val="1A2E53"/>
              </a:solidFill>
              <a:latin typeface="微软雅黑" panose="020B0503020204020204" pitchFamily="34" charset="-122"/>
              <a:ea typeface="微软雅黑" panose="020B0503020204020204" pitchFamily="34" charset="-122"/>
            </a:endParaRPr>
          </a:p>
        </p:txBody>
      </p:sp>
      <p:sp>
        <p:nvSpPr>
          <p:cNvPr id="35" name="灯片编号占位符 1"/>
          <p:cNvSpPr txBox="1">
            <a:spLocks/>
          </p:cNvSpPr>
          <p:nvPr/>
        </p:nvSpPr>
        <p:spPr>
          <a:xfrm>
            <a:off x="10704513" y="6524625"/>
            <a:ext cx="1152525"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C2FEE30-4F50-416F-8459-9A14D1C5B75E}" type="slidenum">
              <a:rPr lang="zh-CN" altLang="en-US" sz="1600" smtClean="0">
                <a:solidFill>
                  <a:srgbClr val="1A2E53"/>
                </a:solidFill>
                <a:latin typeface="微软雅黑" panose="020B0503020204020204" pitchFamily="34" charset="-122"/>
                <a:ea typeface="微软雅黑" panose="020B0503020204020204" pitchFamily="34" charset="-122"/>
              </a:rPr>
              <a:pPr>
                <a:defRPr/>
              </a:pPr>
              <a:t>9</a:t>
            </a:fld>
            <a:endParaRPr lang="zh-CN" altLang="en-US" sz="1600">
              <a:solidFill>
                <a:srgbClr val="1A2E53"/>
              </a:solidFill>
              <a:latin typeface="微软雅黑" panose="020B0503020204020204" pitchFamily="34" charset="-122"/>
              <a:ea typeface="微软雅黑" panose="020B0503020204020204" pitchFamily="34" charset="-122"/>
            </a:endParaRPr>
          </a:p>
        </p:txBody>
      </p:sp>
      <p:sp>
        <p:nvSpPr>
          <p:cNvPr id="36" name="TextBox 16"/>
          <p:cNvSpPr txBox="1">
            <a:spLocks noChangeArrowheads="1"/>
          </p:cNvSpPr>
          <p:nvPr/>
        </p:nvSpPr>
        <p:spPr bwMode="auto">
          <a:xfrm>
            <a:off x="1907949" y="1049339"/>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b="1" dirty="0" smtClean="0">
                <a:solidFill>
                  <a:srgbClr val="1A2E53"/>
                </a:solidFill>
                <a:latin typeface="微软雅黑" panose="020B0503020204020204" pitchFamily="34" charset="-122"/>
                <a:ea typeface="微软雅黑" panose="020B0503020204020204" pitchFamily="34" charset="-122"/>
              </a:rPr>
              <a:t>人才队伍</a:t>
            </a:r>
            <a:endParaRPr lang="zh-CN" altLang="en-US" sz="2400" b="1" dirty="0">
              <a:solidFill>
                <a:srgbClr val="1A2E53"/>
              </a:solidFill>
              <a:latin typeface="微软雅黑" panose="020B0503020204020204" pitchFamily="34" charset="-122"/>
              <a:ea typeface="微软雅黑" panose="020B0503020204020204" pitchFamily="34" charset="-122"/>
            </a:endParaRPr>
          </a:p>
        </p:txBody>
      </p:sp>
      <p:sp>
        <p:nvSpPr>
          <p:cNvPr id="30" name="矩形 47"/>
          <p:cNvSpPr>
            <a:spLocks noChangeArrowheads="1"/>
          </p:cNvSpPr>
          <p:nvPr/>
        </p:nvSpPr>
        <p:spPr bwMode="auto">
          <a:xfrm>
            <a:off x="490085" y="1593336"/>
            <a:ext cx="3715392" cy="923322"/>
          </a:xfrm>
          <a:prstGeom prst="rect">
            <a:avLst/>
          </a:prstGeom>
          <a:noFill/>
          <a:ln w="9525">
            <a:noFill/>
            <a:miter lim="800000"/>
            <a:headEnd/>
            <a:tailEnd/>
          </a:ln>
        </p:spPr>
        <p:txBody>
          <a:bodyPr wrap="square" lIns="91431" tIns="45716" rIns="91431" bIns="45716">
            <a:spAutoFit/>
          </a:bodyPr>
          <a:lstStyle/>
          <a:p>
            <a:pPr>
              <a:spcBef>
                <a:spcPct val="0"/>
              </a:spcBef>
            </a:pPr>
            <a:r>
              <a:rPr lang="en-US" altLang="zh-CN" b="1" i="1" dirty="0">
                <a:solidFill>
                  <a:srgbClr val="1A2E53"/>
                </a:solidFill>
                <a:latin typeface="微软雅黑" panose="020B0503020204020204" pitchFamily="34" charset="-122"/>
                <a:ea typeface="微软雅黑" panose="020B0503020204020204" pitchFamily="34" charset="-122"/>
                <a:sym typeface="方正兰亭黑_GBK"/>
              </a:rPr>
              <a:t>&gt;&gt;&gt;</a:t>
            </a:r>
            <a:r>
              <a:rPr lang="zh-CN" altLang="en-US" b="1" i="1" dirty="0">
                <a:solidFill>
                  <a:srgbClr val="1A2E53"/>
                </a:solidFill>
                <a:latin typeface="微软雅黑" panose="020B0503020204020204" pitchFamily="34" charset="-122"/>
                <a:ea typeface="微软雅黑" panose="020B0503020204020204" pitchFamily="34" charset="-122"/>
                <a:sym typeface="方正兰亭黑_GBK"/>
              </a:rPr>
              <a:t>在这里，你能够与行业内最顶尖的人才共事，站在这些巨人的肩膀上，你可以看的更远</a:t>
            </a:r>
            <a:endParaRPr lang="en-US" altLang="zh-CN" b="1" i="1" dirty="0">
              <a:solidFill>
                <a:srgbClr val="1A2E53"/>
              </a:solidFill>
              <a:latin typeface="微软雅黑" panose="020B0503020204020204" pitchFamily="34" charset="-122"/>
              <a:ea typeface="微软雅黑" panose="020B0503020204020204" pitchFamily="34" charset="-122"/>
              <a:sym typeface="方正兰亭黑_GBK"/>
            </a:endParaRPr>
          </a:p>
        </p:txBody>
      </p:sp>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8557" t="5114" r="8020" b="12167"/>
          <a:stretch/>
        </p:blipFill>
        <p:spPr bwMode="auto">
          <a:xfrm>
            <a:off x="7772396" y="838106"/>
            <a:ext cx="4400278" cy="2590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71977" y="2700870"/>
            <a:ext cx="4366569" cy="874407"/>
          </a:xfrm>
          <a:prstGeom prst="rect">
            <a:avLst/>
          </a:prstGeom>
        </p:spPr>
        <p:txBody>
          <a:bodyPr wrap="square">
            <a:spAutoFit/>
          </a:bodyPr>
          <a:lstStyle/>
          <a:p>
            <a:pPr>
              <a:lnSpc>
                <a:spcPct val="150000"/>
              </a:lnSpc>
            </a:pPr>
            <a:r>
              <a:rPr lang="en-US" altLang="zh-CN" b="1" dirty="0" smtClean="0">
                <a:solidFill>
                  <a:srgbClr val="1A2E53"/>
                </a:solidFill>
                <a:latin typeface="微软雅黑" panose="020B0503020204020204" pitchFamily="34" charset="-122"/>
                <a:ea typeface="微软雅黑" panose="020B0503020204020204" pitchFamily="34" charset="-122"/>
              </a:rPr>
              <a:t>      </a:t>
            </a:r>
            <a:r>
              <a:rPr lang="zh-CN" altLang="zh-CN" b="1" dirty="0" smtClean="0">
                <a:solidFill>
                  <a:srgbClr val="1A2E53"/>
                </a:solidFill>
                <a:latin typeface="微软雅黑" panose="020B0503020204020204" pitchFamily="34" charset="-122"/>
                <a:ea typeface="微软雅黑" panose="020B0503020204020204" pitchFamily="34" charset="-122"/>
              </a:rPr>
              <a:t>十</a:t>
            </a:r>
            <a:r>
              <a:rPr lang="zh-CN" altLang="zh-CN" b="1" dirty="0">
                <a:solidFill>
                  <a:srgbClr val="1A2E53"/>
                </a:solidFill>
                <a:latin typeface="微软雅黑" panose="020B0503020204020204" pitchFamily="34" charset="-122"/>
                <a:ea typeface="微软雅黑" panose="020B0503020204020204" pitchFamily="34" charset="-122"/>
              </a:rPr>
              <a:t>四所取得目前的发展成就，是和人才队伍建设分不开的。</a:t>
            </a:r>
            <a:endParaRPr lang="zh-CN" altLang="en-US" b="1" dirty="0">
              <a:solidFill>
                <a:srgbClr val="1A2E53"/>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5486" y="4184680"/>
            <a:ext cx="3861552" cy="22465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071812" y="3876077"/>
            <a:ext cx="2153653" cy="400110"/>
          </a:xfrm>
          <a:prstGeom prst="rect">
            <a:avLst/>
          </a:prstGeom>
          <a:noFill/>
        </p:spPr>
        <p:txBody>
          <a:bodyPr wrap="square" rtlCol="0">
            <a:spAutoFit/>
          </a:bodyPr>
          <a:lstStyle/>
          <a:p>
            <a:pPr algn="ctr"/>
            <a:r>
              <a:rPr lang="zh-CN" altLang="en-US" sz="2000" b="1" dirty="0">
                <a:latin typeface="黑体" pitchFamily="49" charset="-122"/>
                <a:ea typeface="黑体" pitchFamily="49" charset="-122"/>
              </a:rPr>
              <a:t>研</a:t>
            </a:r>
            <a:r>
              <a:rPr lang="zh-CN" altLang="en-US" sz="2000" b="1" dirty="0" smtClean="0">
                <a:latin typeface="黑体" pitchFamily="49" charset="-122"/>
                <a:ea typeface="黑体" pitchFamily="49" charset="-122"/>
              </a:rPr>
              <a:t>发人员占比</a:t>
            </a:r>
            <a:endParaRPr lang="zh-CN" altLang="en-US" sz="2000" b="1" dirty="0">
              <a:latin typeface="黑体" pitchFamily="49" charset="-122"/>
              <a:ea typeface="黑体" pitchFamily="49" charset="-122"/>
            </a:endParaRPr>
          </a:p>
        </p:txBody>
      </p:sp>
      <p:sp>
        <p:nvSpPr>
          <p:cNvPr id="5" name="TextBox 4"/>
          <p:cNvSpPr txBox="1"/>
          <p:nvPr/>
        </p:nvSpPr>
        <p:spPr>
          <a:xfrm>
            <a:off x="10738507" y="6085946"/>
            <a:ext cx="1317137" cy="276999"/>
          </a:xfrm>
          <a:prstGeom prst="rect">
            <a:avLst/>
          </a:prstGeom>
          <a:noFill/>
        </p:spPr>
        <p:txBody>
          <a:bodyPr wrap="square" rtlCol="0">
            <a:spAutoFit/>
          </a:bodyPr>
          <a:lstStyle/>
          <a:p>
            <a:r>
              <a:rPr lang="zh-CN" altLang="en-US" sz="1200" b="1" dirty="0" smtClean="0"/>
              <a:t>研发人员   </a:t>
            </a:r>
            <a:r>
              <a:rPr lang="en-US" altLang="zh-CN" sz="1200" b="1" dirty="0" smtClean="0"/>
              <a:t>60%</a:t>
            </a:r>
            <a:endParaRPr lang="zh-CN" altLang="en-US" sz="1200" b="1" dirty="0"/>
          </a:p>
        </p:txBody>
      </p:sp>
      <p:cxnSp>
        <p:nvCxnSpPr>
          <p:cNvPr id="7" name="直接连接符 6"/>
          <p:cNvCxnSpPr/>
          <p:nvPr/>
        </p:nvCxnSpPr>
        <p:spPr>
          <a:xfrm flipH="1" flipV="1">
            <a:off x="11208587" y="5696946"/>
            <a:ext cx="360949" cy="389000"/>
          </a:xfrm>
          <a:prstGeom prst="line">
            <a:avLst/>
          </a:prstGeom>
        </p:spPr>
        <p:style>
          <a:lnRef idx="1">
            <a:schemeClr val="dk1"/>
          </a:lnRef>
          <a:fillRef idx="0">
            <a:schemeClr val="dk1"/>
          </a:fillRef>
          <a:effectRef idx="0">
            <a:schemeClr val="dk1"/>
          </a:effectRef>
          <a:fontRef idx="minor">
            <a:schemeClr val="tx1"/>
          </a:fontRef>
        </p:style>
      </p:cxnSp>
      <p:cxnSp>
        <p:nvCxnSpPr>
          <p:cNvPr id="22" name="直接连接符 21"/>
          <p:cNvCxnSpPr/>
          <p:nvPr/>
        </p:nvCxnSpPr>
        <p:spPr>
          <a:xfrm flipH="1">
            <a:off x="7772396" y="3768790"/>
            <a:ext cx="360948" cy="214574"/>
          </a:xfrm>
          <a:prstGeom prst="line">
            <a:avLst/>
          </a:prstGeom>
        </p:spPr>
        <p:style>
          <a:lnRef idx="1">
            <a:schemeClr val="dk1"/>
          </a:lnRef>
          <a:fillRef idx="0">
            <a:schemeClr val="dk1"/>
          </a:fillRef>
          <a:effectRef idx="0">
            <a:schemeClr val="dk1"/>
          </a:effectRef>
          <a:fontRef idx="minor">
            <a:schemeClr val="tx1"/>
          </a:fontRef>
        </p:style>
      </p:cxnSp>
      <p:cxnSp>
        <p:nvCxnSpPr>
          <p:cNvPr id="24" name="直接连接符 23"/>
          <p:cNvCxnSpPr/>
          <p:nvPr/>
        </p:nvCxnSpPr>
        <p:spPr>
          <a:xfrm flipH="1">
            <a:off x="10558033" y="2409371"/>
            <a:ext cx="360948" cy="214574"/>
          </a:xfrm>
          <a:prstGeom prst="line">
            <a:avLst/>
          </a:prstGeom>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7294301" y="3454962"/>
            <a:ext cx="1317137" cy="276999"/>
          </a:xfrm>
          <a:prstGeom prst="rect">
            <a:avLst/>
          </a:prstGeom>
          <a:noFill/>
        </p:spPr>
        <p:txBody>
          <a:bodyPr wrap="square" rtlCol="0">
            <a:spAutoFit/>
          </a:bodyPr>
          <a:lstStyle/>
          <a:p>
            <a:r>
              <a:rPr lang="zh-CN" altLang="en-US" sz="1200" b="1" dirty="0" smtClean="0"/>
              <a:t>研究生</a:t>
            </a:r>
            <a:endParaRPr lang="zh-CN" altLang="en-US" sz="1200" b="1" dirty="0"/>
          </a:p>
        </p:txBody>
      </p:sp>
    </p:spTree>
    <p:extLst>
      <p:ext uri="{BB962C8B-B14F-4D97-AF65-F5344CB8AC3E}">
        <p14:creationId xmlns:p14="http://schemas.microsoft.com/office/powerpoint/2010/main" val="42336562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5950</TotalTime>
  <Words>4528</Words>
  <Application>Microsoft Office PowerPoint</Application>
  <PresentationFormat>自定义</PresentationFormat>
  <Paragraphs>295</Paragraphs>
  <Slides>29</Slides>
  <Notes>2</Notes>
  <HiddenSlides>0</HiddenSlides>
  <MMClips>0</MMClips>
  <ScaleCrop>false</ScaleCrop>
  <HeadingPairs>
    <vt:vector size="4" baseType="variant">
      <vt:variant>
        <vt:lpstr>主题</vt:lpstr>
      </vt:variant>
      <vt:variant>
        <vt:i4>4</vt:i4>
      </vt:variant>
      <vt:variant>
        <vt:lpstr>幻灯片标题</vt:lpstr>
      </vt:variant>
      <vt:variant>
        <vt:i4>29</vt:i4>
      </vt:variant>
    </vt:vector>
  </HeadingPairs>
  <TitlesOfParts>
    <vt:vector size="33" baseType="lpstr">
      <vt:lpstr>Office 主题</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严垚垚</cp:lastModifiedBy>
  <cp:revision>315</cp:revision>
  <dcterms:created xsi:type="dcterms:W3CDTF">2016-08-26T07:02:34Z</dcterms:created>
  <dcterms:modified xsi:type="dcterms:W3CDTF">2017-09-07T09:47:16Z</dcterms:modified>
</cp:coreProperties>
</file>