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</p:sldMasterIdLst>
  <p:notesMasterIdLst>
    <p:notesMasterId r:id="rId17"/>
  </p:notesMasterIdLst>
  <p:sldIdLst>
    <p:sldId id="256" r:id="rId5"/>
    <p:sldId id="491" r:id="rId6"/>
    <p:sldId id="616" r:id="rId7"/>
    <p:sldId id="617" r:id="rId8"/>
    <p:sldId id="618" r:id="rId9"/>
    <p:sldId id="620" r:id="rId10"/>
    <p:sldId id="551" r:id="rId11"/>
    <p:sldId id="552" r:id="rId12"/>
    <p:sldId id="621" r:id="rId13"/>
    <p:sldId id="622" r:id="rId14"/>
    <p:sldId id="623" r:id="rId15"/>
    <p:sldId id="25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8074" autoAdjust="0"/>
  </p:normalViewPr>
  <p:slideViewPr>
    <p:cSldViewPr>
      <p:cViewPr>
        <p:scale>
          <a:sx n="75" d="100"/>
          <a:sy n="75" d="100"/>
        </p:scale>
        <p:origin x="-1795" y="-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12701\AppData\Local\Microsoft\Windows\Temporary%20Internet%20Files\Content.IE5\WZBTVF7F\&#20116;&#37096;&#20154;&#21592;&#20449;&#24687;&#39292;&#22270;B(1)%5b1%5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12701\AppData\Local\Microsoft\Windows\Temporary%20Internet%20Files\Content.IE5\WZBTVF7F\&#20116;&#37096;&#20154;&#21592;&#20449;&#24687;&#39292;&#22270;B(1)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学历构</a:t>
            </a:r>
            <a:r>
              <a:rPr 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成</a:t>
            </a:r>
            <a:endParaRPr 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博士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49</a:t>
                    </a:r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10%</a:t>
                    </a:r>
                    <a:endParaRPr lang="en-US" altLang="zh-CN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硕士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250</a:t>
                    </a:r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53%</a:t>
                    </a:r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学士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91</a:t>
                    </a:r>
                    <a:r>
                      <a:rPr lang="zh-CN" altLang="zh-CN" sz="1200" b="0" i="0" u="none" strike="noStrike" baseline="0">
                        <a:effectLst/>
                        <a:latin typeface="楷体" pitchFamily="49" charset="-122"/>
                        <a:ea typeface="楷体" pitchFamily="49" charset="-122"/>
                      </a:rPr>
                      <a:t>人</a:t>
                    </a:r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
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19%</a:t>
                    </a:r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其他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84</a:t>
                    </a:r>
                    <a:r>
                      <a:rPr lang="zh-CN" altLang="zh-CN" sz="1200" b="0" i="0" u="none" strike="noStrike" baseline="0">
                        <a:effectLst/>
                        <a:latin typeface="楷体" pitchFamily="49" charset="-122"/>
                        <a:ea typeface="楷体" pitchFamily="49" charset="-122"/>
                      </a:rPr>
                      <a:t>人</a:t>
                    </a:r>
                    <a:r>
                      <a:rPr lang="zh-CN" altLang="en-US" sz="1200" b="0">
                        <a:latin typeface="楷体" pitchFamily="49" charset="-122"/>
                        <a:ea typeface="楷体" pitchFamily="49" charset="-122"/>
                      </a:rPr>
                      <a:t>
</a:t>
                    </a:r>
                    <a:r>
                      <a:rPr lang="en-US" altLang="zh-CN" sz="1200" b="0">
                        <a:latin typeface="楷体" pitchFamily="49" charset="-122"/>
                        <a:ea typeface="楷体" pitchFamily="49" charset="-122"/>
                      </a:rPr>
                      <a:t>18%</a:t>
                    </a:r>
                    <a:endParaRPr lang="en-US" altLang="zh-CN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饼图A!$B$4:$B$7</c:f>
              <c:strCache>
                <c:ptCount val="4"/>
                <c:pt idx="0">
                  <c:v>博士</c:v>
                </c:pt>
                <c:pt idx="1">
                  <c:v>硕士</c:v>
                </c:pt>
                <c:pt idx="2">
                  <c:v>学士</c:v>
                </c:pt>
                <c:pt idx="3">
                  <c:v>其他</c:v>
                </c:pt>
              </c:strCache>
            </c:strRef>
          </c:cat>
          <c:val>
            <c:numRef>
              <c:f>饼图A!$C$4:$C$7</c:f>
              <c:numCache>
                <c:formatCode>General</c:formatCode>
                <c:ptCount val="4"/>
                <c:pt idx="0">
                  <c:v>49</c:v>
                </c:pt>
                <c:pt idx="1">
                  <c:v>250</c:v>
                </c:pt>
                <c:pt idx="2">
                  <c:v>91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3567552788596777"/>
          <c:y val="0.34355719455333783"/>
          <c:w val="0.1134815078761465"/>
          <c:h val="0.3555567220764070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职称构</a:t>
            </a:r>
            <a:r>
              <a:rPr 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成</a:t>
            </a:r>
            <a:endParaRPr 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.12119925613497531"/>
                  <c:y val="4.3669516492128739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研高工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51</a:t>
                    </a:r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11%</a:t>
                    </a:r>
                    <a:endParaRPr lang="en-US" altLang="zh-CN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高工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214</a:t>
                    </a:r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45%</a:t>
                    </a:r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82577910422614E-2"/>
                  <c:y val="4.587986311953561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>
                        <a:latin typeface="楷体" pitchFamily="49" charset="-122"/>
                        <a:ea typeface="楷体" pitchFamily="49" charset="-122"/>
                      </a:rPr>
                      <a:t>工程师</a:t>
                    </a:r>
                    <a:r>
                      <a:rPr lang="en-US" altLang="zh-CN" sz="1200" dirty="0">
                        <a:latin typeface="楷体" pitchFamily="49" charset="-122"/>
                        <a:ea typeface="楷体" pitchFamily="49" charset="-122"/>
                      </a:rPr>
                      <a:t>119</a:t>
                    </a:r>
                    <a:r>
                      <a:rPr lang="zh-CN" altLang="en-US" sz="1200" dirty="0" smtClean="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 dirty="0" smtClean="0">
                        <a:latin typeface="楷体" pitchFamily="49" charset="-122"/>
                        <a:ea typeface="楷体" pitchFamily="49" charset="-122"/>
                      </a:rPr>
                      <a:t>25</a:t>
                    </a:r>
                    <a:r>
                      <a:rPr lang="en-US" altLang="zh-CN" sz="1200" dirty="0">
                        <a:latin typeface="楷体" pitchFamily="49" charset="-122"/>
                        <a:ea typeface="楷体" pitchFamily="49" charset="-122"/>
                      </a:rPr>
                      <a:t>%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助工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17</a:t>
                    </a:r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4%</a:t>
                    </a:r>
                    <a:endParaRPr lang="en-US" altLang="zh-CN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其他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73</a:t>
                    </a:r>
                    <a:r>
                      <a:rPr lang="zh-CN" altLang="en-US" sz="1200">
                        <a:latin typeface="楷体" pitchFamily="49" charset="-122"/>
                        <a:ea typeface="楷体" pitchFamily="49" charset="-122"/>
                      </a:rPr>
                      <a:t>人
</a:t>
                    </a:r>
                    <a:r>
                      <a:rPr lang="en-US" altLang="zh-CN" sz="1200">
                        <a:latin typeface="楷体" pitchFamily="49" charset="-122"/>
                        <a:ea typeface="楷体" pitchFamily="49" charset="-122"/>
                      </a:rPr>
                      <a:t>15%</a:t>
                    </a:r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饼图A!$B$20:$B$24</c:f>
              <c:strCache>
                <c:ptCount val="5"/>
                <c:pt idx="0">
                  <c:v>研高工</c:v>
                </c:pt>
                <c:pt idx="1">
                  <c:v>高工</c:v>
                </c:pt>
                <c:pt idx="2">
                  <c:v>工程师</c:v>
                </c:pt>
                <c:pt idx="3">
                  <c:v>助工</c:v>
                </c:pt>
                <c:pt idx="4">
                  <c:v>其他</c:v>
                </c:pt>
              </c:strCache>
            </c:strRef>
          </c:cat>
          <c:val>
            <c:numRef>
              <c:f>饼图A!$C$20:$C$24</c:f>
              <c:numCache>
                <c:formatCode>General</c:formatCode>
                <c:ptCount val="5"/>
                <c:pt idx="0">
                  <c:v>51</c:v>
                </c:pt>
                <c:pt idx="1">
                  <c:v>214</c:v>
                </c:pt>
                <c:pt idx="2">
                  <c:v>119</c:v>
                </c:pt>
                <c:pt idx="3">
                  <c:v>17</c:v>
                </c:pt>
                <c:pt idx="4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347600107024209"/>
          <c:y val="0.32933450837734463"/>
          <c:w val="0.11666686108680857"/>
          <c:h val="0.44444599980557986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0F946-5241-4C06-BF29-686A52B50639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CAD5C-AB33-4B80-95DC-DD876124D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15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CAD5C-AB33-4B80-95DC-DD876124D7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6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</a:rPr>
              <a:t>THE 14TH RESEARCH INSTITUTE OF CHINA ELECTRONICS TECHNOLOGY GROUP CORPORATION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31BBDF9A-7764-4BEB-ACAC-08CA7EAC2993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6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CC55C0AA-0EBB-42FB-B82D-8E4B48E8B93F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3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prstClr val="white">
                    <a:lumMod val="65000"/>
                  </a:prstClr>
                </a:solidFill>
                <a:ea typeface="微软雅黑" pitchFamily="34" charset="-122"/>
              </a:rPr>
              <a:t>THE 14TH RESEARCH INSTITUTE OF CHINA ELECTRONICS TECHNOLOGY GROUP CORPORATION</a:t>
            </a:r>
            <a:endParaRPr lang="zh-CN" altLang="en-US" sz="900" dirty="0">
              <a:solidFill>
                <a:prstClr val="white">
                  <a:lumMod val="65000"/>
                </a:prstClr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电科VI\十四所换标工作\ppt\标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" y="100014"/>
            <a:ext cx="16922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电科VI\十四所换标工作\ppt\标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15" y="120475"/>
            <a:ext cx="744321" cy="2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3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68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38E53914-2EB1-4986-ACC6-16AC7838A03A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F:\电科VI\十四所换标工作\ppt\标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5" y="50383"/>
            <a:ext cx="4116751" cy="3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90"/>
            <a:ext cx="8229600" cy="4525963"/>
          </a:xfrm>
        </p:spPr>
        <p:txBody>
          <a:bodyPr/>
          <a:lstStyle>
            <a:lvl1pPr>
              <a:buClr>
                <a:srgbClr val="00B0F0"/>
              </a:buClr>
              <a:buFont typeface="Wingdings" pitchFamily="2" charset="2"/>
              <a:buChar char="u"/>
              <a:defRPr/>
            </a:lvl1pPr>
            <a:lvl2pPr>
              <a:buClr>
                <a:schemeClr val="accent6"/>
              </a:buClr>
              <a:buFont typeface="Wingdings" pitchFamily="2" charset="2"/>
              <a:buChar char="l"/>
              <a:defRPr/>
            </a:lvl2pPr>
            <a:lvl3pPr>
              <a:buClr>
                <a:srgbClr val="92D050"/>
              </a:buClr>
              <a:buFont typeface="Wingdings" pitchFamily="2" charset="2"/>
              <a:buChar char="l"/>
              <a:defRPr/>
            </a:lvl3pPr>
            <a:lvl4pPr>
              <a:buClr>
                <a:srgbClr val="BE9D5A"/>
              </a:buClr>
              <a:buFont typeface="Arial" pitchFamily="34" charset="0"/>
              <a:buChar char="•"/>
              <a:defRPr/>
            </a:lvl4pPr>
            <a:lvl5pPr>
              <a:buClr>
                <a:schemeClr val="accent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87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90"/>
            <a:ext cx="8229600" cy="4525963"/>
          </a:xfrm>
        </p:spPr>
        <p:txBody>
          <a:bodyPr/>
          <a:lstStyle>
            <a:lvl1pPr>
              <a:buClr>
                <a:srgbClr val="00B0F0"/>
              </a:buClr>
              <a:buFont typeface="Wingdings" pitchFamily="2" charset="2"/>
              <a:buChar char="u"/>
              <a:defRPr/>
            </a:lvl1pPr>
            <a:lvl2pPr>
              <a:buClr>
                <a:schemeClr val="accent6"/>
              </a:buClr>
              <a:buFont typeface="Wingdings" pitchFamily="2" charset="2"/>
              <a:buChar char="l"/>
              <a:defRPr/>
            </a:lvl2pPr>
            <a:lvl3pPr>
              <a:buClr>
                <a:srgbClr val="92D050"/>
              </a:buClr>
              <a:buFont typeface="Wingdings" pitchFamily="2" charset="2"/>
              <a:buChar char="l"/>
              <a:defRPr/>
            </a:lvl3pPr>
            <a:lvl4pPr>
              <a:buClr>
                <a:srgbClr val="BE9D5A"/>
              </a:buClr>
              <a:buFont typeface="Arial" pitchFamily="34" charset="0"/>
              <a:buChar char="•"/>
              <a:defRPr/>
            </a:lvl4pPr>
            <a:lvl5pPr>
              <a:buClr>
                <a:schemeClr val="accent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531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prstClr val="white">
                    <a:lumMod val="65000"/>
                  </a:prstClr>
                </a:solidFill>
                <a:ea typeface="微软雅黑" pitchFamily="34" charset="-122"/>
              </a:rPr>
              <a:t>THE 14TH RESEARCH INSTITUTE OF CHINA ELECTRONICS TECHNOLOGY GROUP CORPORATION</a:t>
            </a:r>
            <a:endParaRPr lang="zh-CN" altLang="en-US" sz="900" dirty="0">
              <a:solidFill>
                <a:prstClr val="white">
                  <a:lumMod val="65000"/>
                </a:prstClr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89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电科VI\十四所换标工作\ppt\标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" y="100014"/>
            <a:ext cx="16922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电科VI\十四所换标工作\ppt\标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15" y="120475"/>
            <a:ext cx="744321" cy="2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38E53914-2EB1-4986-ACC6-16AC7838A03A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50" name="Picture 2" descr="F:\电科VI\十四所换标工作\ppt\标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5" y="50383"/>
            <a:ext cx="4116751" cy="3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1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64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fld id="{38E53914-2EB1-4986-ACC6-16AC7838A03A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F:\电科VI\十四所换标工作\ppt\标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5" y="50383"/>
            <a:ext cx="4116751" cy="3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01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90"/>
            <a:ext cx="8229600" cy="4525963"/>
          </a:xfrm>
        </p:spPr>
        <p:txBody>
          <a:bodyPr/>
          <a:lstStyle>
            <a:lvl1pPr>
              <a:buClr>
                <a:srgbClr val="00B0F0"/>
              </a:buClr>
              <a:buFont typeface="Wingdings" pitchFamily="2" charset="2"/>
              <a:buChar char="u"/>
              <a:defRPr/>
            </a:lvl1pPr>
            <a:lvl2pPr>
              <a:buClr>
                <a:schemeClr val="accent6"/>
              </a:buClr>
              <a:buFont typeface="Wingdings" pitchFamily="2" charset="2"/>
              <a:buChar char="l"/>
              <a:defRPr/>
            </a:lvl2pPr>
            <a:lvl3pPr>
              <a:buClr>
                <a:srgbClr val="92D050"/>
              </a:buClr>
              <a:buFont typeface="Wingdings" pitchFamily="2" charset="2"/>
              <a:buChar char="l"/>
              <a:defRPr/>
            </a:lvl3pPr>
            <a:lvl4pPr>
              <a:buClr>
                <a:srgbClr val="BE9D5A"/>
              </a:buClr>
              <a:buFont typeface="Arial" pitchFamily="34" charset="0"/>
              <a:buChar char="•"/>
              <a:defRPr/>
            </a:lvl4pPr>
            <a:lvl5pPr>
              <a:buClr>
                <a:schemeClr val="accent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77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90"/>
            <a:ext cx="8229600" cy="4525963"/>
          </a:xfrm>
        </p:spPr>
        <p:txBody>
          <a:bodyPr/>
          <a:lstStyle>
            <a:lvl1pPr>
              <a:buClr>
                <a:srgbClr val="00B0F0"/>
              </a:buClr>
              <a:buFont typeface="Wingdings" pitchFamily="2" charset="2"/>
              <a:buChar char="u"/>
              <a:defRPr/>
            </a:lvl1pPr>
            <a:lvl2pPr>
              <a:buClr>
                <a:schemeClr val="accent6"/>
              </a:buClr>
              <a:buFont typeface="Wingdings" pitchFamily="2" charset="2"/>
              <a:buChar char="l"/>
              <a:defRPr/>
            </a:lvl2pPr>
            <a:lvl3pPr>
              <a:buClr>
                <a:srgbClr val="92D050"/>
              </a:buClr>
              <a:buFont typeface="Wingdings" pitchFamily="2" charset="2"/>
              <a:buChar char="l"/>
              <a:defRPr/>
            </a:lvl3pPr>
            <a:lvl4pPr>
              <a:buClr>
                <a:srgbClr val="BE9D5A"/>
              </a:buClr>
              <a:buFont typeface="Arial" pitchFamily="34" charset="0"/>
              <a:buChar char="•"/>
              <a:defRPr/>
            </a:lvl4pPr>
            <a:lvl5pPr>
              <a:buClr>
                <a:schemeClr val="accent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089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prstClr val="white">
                    <a:lumMod val="65000"/>
                  </a:prstClr>
                </a:solidFill>
              </a:rPr>
              <a:t>THE 14TH RESEARCH INSTITUTE OF CHINA ELECTRONICS TECHNOLOGY GROUP CORPORATION</a:t>
            </a:r>
            <a:endParaRPr lang="zh-CN" altLang="en-US" sz="9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38E53914-2EB1-4986-ACC6-16AC7838A03A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F:\电科VI\十四所换标工作\ppt\标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5" y="50383"/>
            <a:ext cx="4116751" cy="3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57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DA921176-4944-4688-B476-4F3917B4E2D2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8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6175824E-1806-422C-9EEA-5F12C598FE1A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5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530742F2-7C86-47E0-BA85-A1D53940CE9E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78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B8B98A4C-ABBA-42AB-9BD0-D30B262525B3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DA921176-4944-4688-B476-4F3917B4E2D2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54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0256575D-5B02-4767-9B62-C106B8540F06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33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3023368F-2694-4A26-A969-F007AB2150F6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3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1535FDA7-8A3B-4502-850F-695CA84EC10D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31BBDF9A-7764-4BEB-ACAC-08CA7EAC2993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8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CC55C0AA-0EBB-42FB-B82D-8E4B48E8B93F}" type="datetime1">
              <a:rPr lang="zh-CN" altLang="en-US" smtClean="0">
                <a:solidFill>
                  <a:prstClr val="black"/>
                </a:solidFill>
              </a:rPr>
              <a:pPr/>
              <a:t>2018-5-31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6175824E-1806-422C-9EEA-5F12C598FE1A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3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530742F2-7C86-47E0-BA85-A1D53940CE9E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B8B98A4C-ABBA-42AB-9BD0-D30B262525B3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1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0256575D-5B02-4767-9B62-C106B8540F06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5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3023368F-2694-4A26-A969-F007AB2150F6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6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1535FDA7-8A3B-4502-850F-695CA84EC10D}" type="datetime1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8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电科VI\十四所换标工作\ppt\内页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 userDrawn="1"/>
        </p:nvSpPr>
        <p:spPr>
          <a:xfrm>
            <a:off x="8028384" y="6605665"/>
            <a:ext cx="864096" cy="2024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28384" y="6525368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EC84-7050-4559-B9B3-01B9A1EBC61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</a:rPr>
              <a:t>THE 14TH RESEARCH INSTITUTE OF CHINA ELECTRONICS TECHNOLOGY GROUP CORPORATION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8028384" y="6605665"/>
            <a:ext cx="864096" cy="2024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电科VI\十四所换标工作\ppt\内页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28384" y="6525368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B48CEC84-7050-4559-B9B3-01B9A1EBC61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</a:rPr>
              <a:t>THE 14TH RESEARCH INSTITUTE OF CHINA ELECTRONICS TECHNOLOGY GROUP CORPORATION</a:t>
            </a:r>
            <a:endParaRPr lang="zh-CN" altLang="en-US" sz="900" dirty="0">
              <a:solidFill>
                <a:prstClr val="white">
                  <a:lumMod val="6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95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8028384" y="6605665"/>
            <a:ext cx="864096" cy="2024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电科VI\十四所换标工作\ppt\内页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28384" y="6525368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B48CEC84-7050-4559-B9B3-01B9A1EBC61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</a:rPr>
              <a:t>THE 14TH RESEARCH INSTITUTE OF CHINA ELECTRONICS TECHNOLOGY GROUP CORPORATION</a:t>
            </a:r>
            <a:endParaRPr lang="zh-CN" altLang="en-US" sz="900" dirty="0">
              <a:solidFill>
                <a:prstClr val="white">
                  <a:lumMod val="6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9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电科VI\十四所换标工作\ppt\内页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 userDrawn="1"/>
        </p:nvSpPr>
        <p:spPr>
          <a:xfrm>
            <a:off x="8028384" y="6605665"/>
            <a:ext cx="864096" cy="2024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28384" y="6525352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154362" y="6597352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prstClr val="white">
                    <a:lumMod val="65000"/>
                  </a:prstClr>
                </a:solidFill>
              </a:rPr>
              <a:t>THE 14TH RESEARCH INSTITUTE OF CHINA ELECTRONICS TECHNOLOGY GROUP CORPORATION</a:t>
            </a:r>
            <a:endParaRPr lang="zh-CN" altLang="en-US" sz="9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4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电科VI\十四所换标工作\ppt\封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4" y="0"/>
            <a:ext cx="9149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352" y="2636912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中电十四所五部</a:t>
            </a:r>
            <a:endParaRPr lang="en-US" altLang="zh-CN" sz="4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工艺介绍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918" y="515719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2017.09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3490" y="5517256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中国电子科技集团公司第十四研究所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6713" y="5768424"/>
            <a:ext cx="587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smtClean="0">
                <a:solidFill>
                  <a:schemeClr val="bg1"/>
                </a:solidFill>
              </a:rPr>
              <a:t>THE 14TH RESEARCH INSTITUTE OF CHINA ELECTRONICS TECHNOLOGY GROUP CORPORATION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pic>
        <p:nvPicPr>
          <p:cNvPr id="3" name="Picture 2" descr="F:\电科VI\十四所换标工作\ppt\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260649"/>
            <a:ext cx="5559425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445" y="1124774"/>
            <a:ext cx="40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欢迎</a:t>
            </a:r>
            <a:r>
              <a:rPr lang="zh-CN" altLang="en-US" sz="3600" b="1" i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各位同学</a:t>
            </a:r>
            <a:endParaRPr lang="zh-CN" altLang="en-US" sz="3600" b="1" i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626" y="2460095"/>
            <a:ext cx="5935235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3059832" y="2492897"/>
            <a:ext cx="4582028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五部基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本情况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623" y="3573017"/>
            <a:ext cx="5935237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3052108" y="3613098"/>
            <a:ext cx="4589752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人才要求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86022"/>
              </p:ext>
            </p:extLst>
          </p:nvPr>
        </p:nvGraphicFramePr>
        <p:xfrm>
          <a:off x="779326" y="3729804"/>
          <a:ext cx="766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Visio" r:id="rId4" imgW="662583" imgH="335542" progId="Visio.Drawing.11">
                  <p:embed/>
                </p:oleObj>
              </mc:Choice>
              <mc:Fallback>
                <p:oleObj name="Visio" r:id="rId4" imgW="662583" imgH="3355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26" y="3729804"/>
                        <a:ext cx="766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8"/>
          <p:cNvSpPr>
            <a:spLocks/>
          </p:cNvSpPr>
          <p:nvPr/>
        </p:nvSpPr>
        <p:spPr bwMode="gray">
          <a:xfrm>
            <a:off x="1706626" y="2444614"/>
            <a:ext cx="1303547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3124" y="24679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gray">
          <a:xfrm>
            <a:off x="1709950" y="3573016"/>
            <a:ext cx="1342161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2269" y="3573016"/>
            <a:ext cx="59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三</a:t>
            </a:r>
          </a:p>
        </p:txBody>
      </p:sp>
      <p:pic>
        <p:nvPicPr>
          <p:cNvPr id="48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27305" y="1356251"/>
            <a:ext cx="5935235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gray">
          <a:xfrm>
            <a:off x="3080512" y="1389053"/>
            <a:ext cx="4582028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十四所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概况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Freeform 8"/>
          <p:cNvSpPr>
            <a:spLocks/>
          </p:cNvSpPr>
          <p:nvPr/>
        </p:nvSpPr>
        <p:spPr bwMode="gray">
          <a:xfrm>
            <a:off x="1727309" y="1340770"/>
            <a:ext cx="1303547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3804" y="13641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985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高校优秀博士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硕士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800" dirty="0" smtClean="0"/>
              <a:t>岗位及专业需求：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电</a:t>
            </a:r>
            <a:r>
              <a:rPr lang="zh-CN" altLang="en-US" sz="2800" dirty="0"/>
              <a:t>子简</a:t>
            </a:r>
            <a:r>
              <a:rPr lang="zh-CN" altLang="en-US" sz="2800" dirty="0" smtClean="0"/>
              <a:t>历请简历投递至：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http://</a:t>
            </a:r>
            <a:r>
              <a:rPr lang="en-US" altLang="zh-CN" sz="2800" dirty="0" smtClean="0"/>
              <a:t>hr.nriet.com/Pages/Job/Jobs.aspx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692697"/>
            <a:ext cx="374441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年人才需求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3022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3074" name="Picture 2" descr="F:\电科VI\十四所换标工作\ppt\封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7144" y="486918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感谢各位同学的关</a:t>
            </a:r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注！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5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11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626" y="2537340"/>
            <a:ext cx="5935235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3059832" y="2570142"/>
            <a:ext cx="4582028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五部基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本情况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623" y="3748959"/>
            <a:ext cx="5935237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3052108" y="3789040"/>
            <a:ext cx="4589752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人才要求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52220"/>
              </p:ext>
            </p:extLst>
          </p:nvPr>
        </p:nvGraphicFramePr>
        <p:xfrm>
          <a:off x="779326" y="1445599"/>
          <a:ext cx="766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7" name="Visio" r:id="rId4" imgW="662583" imgH="335542" progId="Visio.Drawing.11">
                  <p:embed/>
                </p:oleObj>
              </mc:Choice>
              <mc:Fallback>
                <p:oleObj name="Visio" r:id="rId4" imgW="662583" imgH="3355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26" y="1445599"/>
                        <a:ext cx="766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8"/>
          <p:cNvSpPr>
            <a:spLocks/>
          </p:cNvSpPr>
          <p:nvPr/>
        </p:nvSpPr>
        <p:spPr bwMode="gray">
          <a:xfrm>
            <a:off x="1706626" y="2521859"/>
            <a:ext cx="1303547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3124" y="254522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gray">
          <a:xfrm>
            <a:off x="1709950" y="3748958"/>
            <a:ext cx="1342161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2269" y="3748958"/>
            <a:ext cx="59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</a:p>
        </p:txBody>
      </p:sp>
      <p:pic>
        <p:nvPicPr>
          <p:cNvPr id="48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27305" y="1356251"/>
            <a:ext cx="5935235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gray">
          <a:xfrm>
            <a:off x="3080512" y="1389053"/>
            <a:ext cx="4582028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十四所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概况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Freeform 8"/>
          <p:cNvSpPr>
            <a:spLocks/>
          </p:cNvSpPr>
          <p:nvPr/>
        </p:nvSpPr>
        <p:spPr bwMode="gray">
          <a:xfrm>
            <a:off x="1727309" y="1340770"/>
            <a:ext cx="1303547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3804" y="13641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9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86" name="Rectangle 10"/>
          <p:cNvSpPr>
            <a:spLocks noChangeArrowheads="1"/>
          </p:cNvSpPr>
          <p:nvPr/>
        </p:nvSpPr>
        <p:spPr bwMode="auto">
          <a:xfrm>
            <a:off x="270377" y="1196752"/>
            <a:ext cx="8676278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中电十四所隶属于十大军工集团中中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国电子科技集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团，是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我国电子系统工程领域中历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史悠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久、规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模大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、专业覆盖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面广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、研发力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量强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、技术成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果丰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富的大型综合性高科技研发基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地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，融科研、生产、保障为一体，主要产品为海陆空天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地领域雷达武器装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备。</a:t>
            </a:r>
          </a:p>
        </p:txBody>
      </p:sp>
      <p:pic>
        <p:nvPicPr>
          <p:cNvPr id="11" name="Picture 5" descr="20091110103748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14" y="4221088"/>
            <a:ext cx="2867657" cy="1955380"/>
          </a:xfrm>
          <a:prstGeom prst="rect">
            <a:avLst/>
          </a:prstGeom>
          <a:noFill/>
          <a:ln w="38100" cmpd="dbl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20098271359357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6" y="4232335"/>
            <a:ext cx="2835264" cy="1944132"/>
          </a:xfrm>
          <a:prstGeom prst="rect">
            <a:avLst/>
          </a:prstGeom>
          <a:noFill/>
          <a:ln w="38100" cmpd="dbl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93206" y="2836306"/>
            <a:ext cx="2699517" cy="14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prstClr val="white">
                  <a:lumMod val="50000"/>
                </a:prstClr>
              </a:buClr>
              <a:buFont typeface="微软雅黑" pitchFamily="34" charset="-122"/>
              <a:buChar char="▌"/>
            </a:pPr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高素质的人才队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伍</a:t>
            </a:r>
            <a:endParaRPr lang="en-US" altLang="zh-CN" sz="16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53340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有职工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5200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余人，其中研发人员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余人。</a:t>
            </a:r>
          </a:p>
        </p:txBody>
      </p:sp>
      <p:pic>
        <p:nvPicPr>
          <p:cNvPr id="9" name="Picture 4" descr="鸟瞰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2335"/>
            <a:ext cx="2915816" cy="19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692697"/>
            <a:ext cx="216058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十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四所概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况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6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ChangeArrowheads="1"/>
          </p:cNvSpPr>
          <p:nvPr/>
        </p:nvSpPr>
        <p:spPr bwMode="auto">
          <a:xfrm>
            <a:off x="395536" y="1700659"/>
            <a:ext cx="4536504" cy="30964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prstClr val="white">
                  <a:lumMod val="50000"/>
                </a:prstClr>
              </a:buClr>
              <a:buFont typeface="微软雅黑" pitchFamily="34" charset="-122"/>
              <a:buChar char="▌"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取得国家级成果奖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余项，部、省级成果奖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350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余项；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prstClr val="white">
                  <a:lumMod val="50000"/>
                </a:prstClr>
              </a:buClr>
              <a:buFont typeface="微软雅黑" pitchFamily="34" charset="-122"/>
              <a:buChar char="▌"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为国防建设提供了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5300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余台套装备，参与了“两弹一星”、三峡工程、“高新工程”、“载人航天”等重大任务的产品研制，圆满完成了“北京奥运”、“国庆阅兵”等重大保障任务；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prstClr val="white">
                  <a:lumMod val="50000"/>
                </a:prstClr>
              </a:buClr>
              <a:buFont typeface="微软雅黑" pitchFamily="34" charset="-122"/>
              <a:buChar char="▌"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荣获“高技术武器装备发展建设工程重大贡献奖” 、 “首次月球探测工程突出贡献者”等荣誉。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692697"/>
            <a:ext cx="216058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十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四所概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况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86" y="2404524"/>
            <a:ext cx="4104456" cy="315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776" y="1196752"/>
            <a:ext cx="429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成果概况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0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626" y="2460095"/>
            <a:ext cx="5935235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3059832" y="2492897"/>
            <a:ext cx="4582028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五部基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本情况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623" y="3573017"/>
            <a:ext cx="5935237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3052108" y="3613098"/>
            <a:ext cx="4589752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人才要求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06486"/>
              </p:ext>
            </p:extLst>
          </p:nvPr>
        </p:nvGraphicFramePr>
        <p:xfrm>
          <a:off x="779326" y="2609602"/>
          <a:ext cx="766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Visio" r:id="rId4" imgW="662583" imgH="335542" progId="Visio.Drawing.11">
                  <p:embed/>
                </p:oleObj>
              </mc:Choice>
              <mc:Fallback>
                <p:oleObj name="Visio" r:id="rId4" imgW="662583" imgH="3355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26" y="2609602"/>
                        <a:ext cx="766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8"/>
          <p:cNvSpPr>
            <a:spLocks/>
          </p:cNvSpPr>
          <p:nvPr/>
        </p:nvSpPr>
        <p:spPr bwMode="gray">
          <a:xfrm>
            <a:off x="1706626" y="2444614"/>
            <a:ext cx="1303547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3124" y="24679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gray">
          <a:xfrm>
            <a:off x="1709950" y="3573016"/>
            <a:ext cx="1342161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2269" y="3573016"/>
            <a:ext cx="59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三</a:t>
            </a:r>
          </a:p>
        </p:txBody>
      </p:sp>
      <p:pic>
        <p:nvPicPr>
          <p:cNvPr id="48" name="Rectangl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27305" y="1356251"/>
            <a:ext cx="5935235" cy="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gray">
          <a:xfrm>
            <a:off x="3080512" y="1389053"/>
            <a:ext cx="4582028" cy="5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56" tIns="50629" rIns="101256" bIns="50629">
            <a:spAutoFit/>
          </a:bodyPr>
          <a:lstStyle>
            <a:lvl1pPr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defTabSz="1012825" eaLnBrk="0" hangingPunct="0"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defTabSz="1012825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1A22C0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十四所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概况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Freeform 8"/>
          <p:cNvSpPr>
            <a:spLocks/>
          </p:cNvSpPr>
          <p:nvPr/>
        </p:nvSpPr>
        <p:spPr bwMode="gray">
          <a:xfrm>
            <a:off x="1727309" y="1340770"/>
            <a:ext cx="1303547" cy="616146"/>
          </a:xfrm>
          <a:custGeom>
            <a:avLst/>
            <a:gdLst>
              <a:gd name="T0" fmla="*/ 0 w 1334"/>
              <a:gd name="T1" fmla="*/ 0 h 491"/>
              <a:gd name="T2" fmla="*/ 0 w 1334"/>
              <a:gd name="T3" fmla="*/ 342230 h 491"/>
              <a:gd name="T4" fmla="*/ 0 w 1334"/>
              <a:gd name="T5" fmla="*/ 342230 h 491"/>
              <a:gd name="T6" fmla="*/ 0 w 1334"/>
              <a:gd name="T7" fmla="*/ 0 h 491"/>
              <a:gd name="T8" fmla="*/ 0 w 1334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4"/>
              <a:gd name="T16" fmla="*/ 0 h 491"/>
              <a:gd name="T17" fmla="*/ 1334 w 1334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101256" tIns="50629" rIns="101256" bIns="50629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3804" y="13641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5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55526" y="1538570"/>
            <a:ext cx="7488882" cy="13388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慧构蓝图，智造未来：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构与工艺研究部承担全所海、陆、空、天领域的产品结构工艺方案论证、竞标、策划、实施方案论证、详细设计、外场联试、设计定型等工作。工作职责与定位如下：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573" r="16582" b="15799"/>
          <a:stretch/>
        </p:blipFill>
        <p:spPr bwMode="auto">
          <a:xfrm>
            <a:off x="2627819" y="3104861"/>
            <a:ext cx="3805913" cy="28444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008" y="3861048"/>
            <a:ext cx="266429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产品结构工艺研制总策划师</a:t>
            </a:r>
            <a:endParaRPr lang="en-US" altLang="zh-CN" sz="1400" b="1" dirty="0" smtClean="0">
              <a:solidFill>
                <a:srgbClr val="C050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34" y="5013176"/>
            <a:ext cx="273635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srgbClr val="C0504D"/>
                </a:solidFill>
              </a:rPr>
              <a:t>产</a:t>
            </a:r>
            <a:r>
              <a:rPr lang="zh-CN" altLang="en-US" sz="1400" dirty="0">
                <a:solidFill>
                  <a:srgbClr val="C0504D"/>
                </a:solidFill>
              </a:rPr>
              <a:t>品结构工艺研制总设计师</a:t>
            </a:r>
            <a:endParaRPr lang="en-US" altLang="zh-CN" sz="1400" dirty="0">
              <a:solidFill>
                <a:srgbClr val="C0504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7884" y="4437113"/>
            <a:ext cx="253656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srgbClr val="C0504D"/>
                </a:solidFill>
              </a:rPr>
              <a:t>产</a:t>
            </a:r>
            <a:r>
              <a:rPr lang="zh-CN" altLang="en-US" sz="1400" dirty="0">
                <a:solidFill>
                  <a:srgbClr val="C0504D"/>
                </a:solidFill>
              </a:rPr>
              <a:t>品实现过程的制造总体</a:t>
            </a:r>
            <a:endParaRPr lang="en-US" altLang="zh-CN" sz="1400" dirty="0">
              <a:solidFill>
                <a:srgbClr val="C050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819" y="6147933"/>
            <a:ext cx="3805913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400" b="1" dirty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设</a:t>
            </a:r>
            <a:r>
              <a:rPr lang="zh-CN" altLang="en-US" sz="1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计集成联试的互联纽带</a:t>
            </a:r>
            <a:endParaRPr lang="en-US" altLang="zh-CN" sz="1400" b="1" dirty="0" smtClean="0">
              <a:solidFill>
                <a:srgbClr val="C050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819" y="2835565"/>
            <a:ext cx="3805913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400" b="1" dirty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结构工</a:t>
            </a:r>
            <a:r>
              <a:rPr lang="zh-CN" altLang="en-US" sz="1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艺技术发展引领者</a:t>
            </a:r>
            <a:endParaRPr lang="en-US" altLang="zh-CN" sz="1400" b="1" dirty="0" smtClean="0">
              <a:solidFill>
                <a:srgbClr val="C050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843808" y="5877273"/>
            <a:ext cx="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131840" y="5877273"/>
            <a:ext cx="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499992" y="5877273"/>
            <a:ext cx="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4788024" y="5877273"/>
            <a:ext cx="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940152" y="5877273"/>
            <a:ext cx="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228184" y="5877273"/>
            <a:ext cx="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27819" y="3187134"/>
            <a:ext cx="3805913" cy="1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2627784" y="3212976"/>
            <a:ext cx="936104" cy="139548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论证阶段</a:t>
            </a:r>
            <a:endParaRPr lang="zh-CN" altLang="en-US" sz="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563888" y="3212976"/>
            <a:ext cx="894844" cy="139548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方案</a:t>
            </a:r>
            <a:r>
              <a:rPr lang="zh-CN" altLang="en-US" sz="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阶段</a:t>
            </a:r>
            <a:endParaRPr lang="zh-CN" altLang="en-US" sz="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4463417" y="3212976"/>
            <a:ext cx="936104" cy="139548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工</a:t>
            </a:r>
            <a:r>
              <a:rPr lang="zh-CN" altLang="en-US" sz="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程研制</a:t>
            </a:r>
            <a:endParaRPr lang="zh-CN" altLang="en-US" sz="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5399551" y="3212976"/>
            <a:ext cx="972679" cy="139548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设</a:t>
            </a:r>
            <a:r>
              <a:rPr lang="zh-CN" altLang="en-US" sz="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计定型</a:t>
            </a:r>
            <a:endParaRPr lang="zh-CN" altLang="en-US" sz="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51520" y="692697"/>
            <a:ext cx="302433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五部基本情况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776" y="1196752"/>
            <a:ext cx="429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作职责与内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54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C84-7050-4559-B9B3-01B9A1EBC61D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776" y="1052736"/>
            <a:ext cx="429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部门概述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72816"/>
            <a:ext cx="81369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28575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结构工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艺研究部共设立八个科室（一个部办及七个研究室），包含员工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472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297" y="2443031"/>
            <a:ext cx="194421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结构工</a:t>
            </a:r>
            <a:r>
              <a:rPr lang="zh-CN" altLang="en-US" dirty="0" smtClean="0">
                <a:solidFill>
                  <a:schemeClr val="bg1"/>
                </a:solidFill>
              </a:rPr>
              <a:t>艺</a:t>
            </a:r>
            <a:r>
              <a:rPr lang="zh-CN" altLang="en-US" dirty="0">
                <a:solidFill>
                  <a:schemeClr val="bg1"/>
                </a:solidFill>
              </a:rPr>
              <a:t>研究</a:t>
            </a:r>
            <a:r>
              <a:rPr lang="zh-CN" altLang="en-US" dirty="0" smtClean="0">
                <a:solidFill>
                  <a:schemeClr val="bg1"/>
                </a:solidFill>
              </a:rPr>
              <a:t>部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（五部）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8715" y="2991623"/>
            <a:ext cx="994339" cy="64633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 smtClean="0">
                <a:solidFill>
                  <a:schemeClr val="bg1"/>
                </a:solidFill>
              </a:rPr>
              <a:t>综合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zh-CN" altLang="en-US" sz="1200" b="1" dirty="0" smtClean="0">
                <a:solidFill>
                  <a:schemeClr val="bg1"/>
                </a:solidFill>
              </a:rPr>
              <a:t>办</a:t>
            </a:r>
            <a:r>
              <a:rPr lang="zh-CN" altLang="en-US" sz="1200" b="1" dirty="0">
                <a:solidFill>
                  <a:schemeClr val="bg1"/>
                </a:solidFill>
              </a:rPr>
              <a:t>公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室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  <p:cxnSp>
        <p:nvCxnSpPr>
          <p:cNvPr id="21" name="肘形连接符 20"/>
          <p:cNvCxnSpPr>
            <a:endCxn id="13" idx="1"/>
          </p:cNvCxnSpPr>
          <p:nvPr/>
        </p:nvCxnSpPr>
        <p:spPr>
          <a:xfrm>
            <a:off x="4500377" y="3314788"/>
            <a:ext cx="1198338" cy="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5" name="肘形连接符 24"/>
          <p:cNvCxnSpPr>
            <a:stCxn id="12" idx="2"/>
            <a:endCxn id="50" idx="0"/>
          </p:cNvCxnSpPr>
          <p:nvPr/>
        </p:nvCxnSpPr>
        <p:spPr>
          <a:xfrm rot="16200000" flipH="1">
            <a:off x="3752470" y="3775740"/>
            <a:ext cx="1496257" cy="38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6" name="肘形连接符 25"/>
          <p:cNvCxnSpPr>
            <a:stCxn id="12" idx="2"/>
            <a:endCxn id="49" idx="0"/>
          </p:cNvCxnSpPr>
          <p:nvPr/>
        </p:nvCxnSpPr>
        <p:spPr>
          <a:xfrm rot="16200000" flipH="1">
            <a:off x="4317247" y="3210964"/>
            <a:ext cx="1495099" cy="11287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7" name="肘形连接符 26"/>
          <p:cNvCxnSpPr>
            <a:stCxn id="12" idx="2"/>
            <a:endCxn id="47" idx="0"/>
          </p:cNvCxnSpPr>
          <p:nvPr/>
        </p:nvCxnSpPr>
        <p:spPr>
          <a:xfrm rot="16200000" flipH="1">
            <a:off x="4896148" y="2632062"/>
            <a:ext cx="1492594" cy="228408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" name="肘形连接符 27"/>
          <p:cNvCxnSpPr>
            <a:stCxn id="12" idx="2"/>
            <a:endCxn id="48" idx="0"/>
          </p:cNvCxnSpPr>
          <p:nvPr/>
        </p:nvCxnSpPr>
        <p:spPr>
          <a:xfrm rot="16200000" flipH="1">
            <a:off x="5473802" y="2054408"/>
            <a:ext cx="1492592" cy="343938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3" name="圆角矩形 42"/>
          <p:cNvSpPr/>
          <p:nvPr/>
        </p:nvSpPr>
        <p:spPr>
          <a:xfrm>
            <a:off x="6784470" y="3059052"/>
            <a:ext cx="1243914" cy="51143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综合计划管理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工艺定额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7316" y="4520400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</a:rPr>
              <a:t>机械工艺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>
                <a:solidFill>
                  <a:schemeClr val="bg1"/>
                </a:solidFill>
              </a:rPr>
              <a:t>研究室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64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人）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42622" y="4520398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</a:rPr>
              <a:t>特种工艺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>
                <a:solidFill>
                  <a:schemeClr val="bg1"/>
                </a:solidFill>
              </a:rPr>
              <a:t>研究室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50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人</a:t>
            </a:r>
            <a:r>
              <a:rPr lang="zh-CN" altLang="en-US" sz="1200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2017" y="4522905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zh-CN" sz="1200" b="1" dirty="0">
                <a:solidFill>
                  <a:schemeClr val="bg1"/>
                </a:solidFill>
              </a:rPr>
              <a:t>伺服传动与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zh-CN" sz="1200" b="1" dirty="0">
                <a:solidFill>
                  <a:schemeClr val="bg1"/>
                </a:solidFill>
              </a:rPr>
              <a:t>工装研究</a:t>
            </a:r>
            <a:r>
              <a:rPr lang="zh-CN" altLang="zh-CN" sz="1200" b="1" dirty="0" smtClean="0">
                <a:solidFill>
                  <a:schemeClr val="bg1"/>
                </a:solidFill>
              </a:rPr>
              <a:t>室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3622" y="4524063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</a:rPr>
              <a:t>分机结构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>
                <a:solidFill>
                  <a:schemeClr val="bg1"/>
                </a:solidFill>
              </a:rPr>
              <a:t>研究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室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80996" y="4529703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</a:rPr>
              <a:t>冷却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>
                <a:solidFill>
                  <a:schemeClr val="bg1"/>
                </a:solidFill>
              </a:rPr>
              <a:t>研究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室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0097" y="4530741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</a:rPr>
              <a:t>阵面结构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r>
              <a:rPr lang="zh-CN" altLang="en-US" sz="1200" b="1" dirty="0">
                <a:solidFill>
                  <a:schemeClr val="bg1"/>
                </a:solidFill>
              </a:rPr>
              <a:t>研究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室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5770" y="4533034"/>
            <a:ext cx="99433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 smtClean="0">
                <a:solidFill>
                  <a:schemeClr val="bg1"/>
                </a:solidFill>
              </a:rPr>
              <a:t>结构工艺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zh-CN" altLang="en-US" sz="1200" b="1" dirty="0">
                <a:solidFill>
                  <a:schemeClr val="bg1"/>
                </a:solidFill>
              </a:rPr>
              <a:t>总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体研究室</a:t>
            </a: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556968" y="557632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结构与工艺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总体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规划与设计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1711963" y="557632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阵面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结构设计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2849822" y="557632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冷却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3979680" y="557245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分机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结构设计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5129141" y="557632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伺服传动系统与工装设计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6257480" y="557632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机加工及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热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处理工艺设计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7387315" y="5572457"/>
            <a:ext cx="1073139" cy="73299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特种工艺设计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6" name="直接箭头连接符 95"/>
          <p:cNvCxnSpPr/>
          <p:nvPr/>
        </p:nvCxnSpPr>
        <p:spPr>
          <a:xfrm>
            <a:off x="1132932" y="5213243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2248532" y="5221542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3369676" y="5221542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4492691" y="5221542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>
            <a:off x="5660495" y="5221542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>
            <a:off x="6798127" y="5221542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7907603" y="5221542"/>
            <a:ext cx="0" cy="3547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12" idx="2"/>
            <a:endCxn id="51" idx="0"/>
          </p:cNvCxnSpPr>
          <p:nvPr/>
        </p:nvCxnSpPr>
        <p:spPr>
          <a:xfrm rot="5400000">
            <a:off x="3188338" y="3217635"/>
            <a:ext cx="1501897" cy="112223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5" name="肘形连接符 54"/>
          <p:cNvCxnSpPr>
            <a:stCxn id="12" idx="2"/>
            <a:endCxn id="52" idx="0"/>
          </p:cNvCxnSpPr>
          <p:nvPr/>
        </p:nvCxnSpPr>
        <p:spPr>
          <a:xfrm rot="5400000">
            <a:off x="2622369" y="2652704"/>
            <a:ext cx="1502935" cy="225313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6" name="肘形连接符 55"/>
          <p:cNvCxnSpPr>
            <a:stCxn id="12" idx="2"/>
            <a:endCxn id="53" idx="0"/>
          </p:cNvCxnSpPr>
          <p:nvPr/>
        </p:nvCxnSpPr>
        <p:spPr>
          <a:xfrm rot="5400000">
            <a:off x="2064059" y="2096688"/>
            <a:ext cx="1505228" cy="336746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51520" y="692697"/>
            <a:ext cx="302433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五部基本情况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2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028384" y="6525368"/>
            <a:ext cx="864096" cy="365125"/>
          </a:xfrm>
        </p:spPr>
        <p:txBody>
          <a:bodyPr/>
          <a:lstStyle/>
          <a:p>
            <a:fld id="{B48CEC84-7050-4559-B9B3-01B9A1EBC61D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776" y="1052736"/>
            <a:ext cx="429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力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资源分布情况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370153"/>
            <a:ext cx="37444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结构工艺部共有</a:t>
            </a: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472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名员工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9" name="图表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331169"/>
              </p:ext>
            </p:extLst>
          </p:nvPr>
        </p:nvGraphicFramePr>
        <p:xfrm>
          <a:off x="4515539" y="2492896"/>
          <a:ext cx="4467794" cy="252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图表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118123"/>
              </p:ext>
            </p:extLst>
          </p:nvPr>
        </p:nvGraphicFramePr>
        <p:xfrm>
          <a:off x="18845" y="2492896"/>
          <a:ext cx="4728184" cy="252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圆角矩形 34"/>
          <p:cNvSpPr/>
          <p:nvPr/>
        </p:nvSpPr>
        <p:spPr>
          <a:xfrm>
            <a:off x="4729582" y="4941168"/>
            <a:ext cx="4090890" cy="124795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其中硕士以上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299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人，占比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63%</a:t>
            </a:r>
            <a:endParaRPr lang="en-US" altLang="zh-CN" b="1" dirty="0" smtClean="0">
              <a:solidFill>
                <a:schemeClr val="accent2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博士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49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人，占比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10%</a:t>
            </a:r>
            <a:endParaRPr lang="zh-CN" altLang="en-US" sz="2800" b="1" dirty="0">
              <a:solidFill>
                <a:schemeClr val="accent2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79512" y="4941168"/>
            <a:ext cx="4176464" cy="124795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其中高工以上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265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人，占比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56%</a:t>
            </a:r>
            <a:endParaRPr lang="en-US" altLang="zh-CN" b="1" dirty="0" smtClean="0">
              <a:solidFill>
                <a:schemeClr val="accent2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研高工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人，占比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11%</a:t>
            </a:r>
            <a:endParaRPr lang="zh-CN" altLang="en-US" sz="2800" b="1" dirty="0">
              <a:solidFill>
                <a:schemeClr val="accent2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508104" y="2276872"/>
            <a:ext cx="352839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1520" y="692697"/>
            <a:ext cx="302433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五部基本情况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028384" y="6624068"/>
            <a:ext cx="864096" cy="174908"/>
          </a:xfrm>
        </p:spPr>
        <p:txBody>
          <a:bodyPr/>
          <a:lstStyle/>
          <a:p>
            <a:fld id="{B48CEC84-7050-4559-B9B3-01B9A1EBC6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205085" y="2447995"/>
            <a:ext cx="252000" cy="3672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757" y="22348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产品实现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6064" y="3405475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机械专业产品工艺设计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6064" y="234888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制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造现场专业总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体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6064" y="2852936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制造成本控制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843832" y="1950876"/>
            <a:ext cx="252232" cy="1690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1022" y="42584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技术管理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1436" y="4119362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专项发展规划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6064" y="4788028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专业工艺技术研发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823182" y="4233458"/>
            <a:ext cx="216000" cy="7392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58137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工艺管理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6064" y="540081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专业外协工艺管理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6398" y="6217567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专业所内工艺管理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2843832" y="5554699"/>
            <a:ext cx="216000" cy="7887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71787" y="4087285"/>
            <a:ext cx="3240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专业工艺技术发展规划</a:t>
            </a:r>
            <a:endParaRPr lang="en-US" altLang="zh-CN" sz="1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专业相关的生产能力发展规划</a:t>
            </a:r>
            <a:endParaRPr lang="en-US" altLang="zh-CN" sz="1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智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能制造发展规划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5148088" y="4119360"/>
            <a:ext cx="216000" cy="69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71787" y="3183114"/>
            <a:ext cx="3240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工艺样机贯通</a:t>
            </a:r>
            <a:endParaRPr lang="en-US" altLang="zh-CN" sz="1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维专业工艺设计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三维装配仿真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5148088" y="3207133"/>
            <a:ext cx="216000" cy="69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6064" y="1825079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专业工艺总体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92440" y="1700808"/>
            <a:ext cx="324000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协同分系统结构的方案拟制、协同图纸设计</a:t>
            </a:r>
            <a:endParaRPr lang="en-US" altLang="zh-CN" sz="1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专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业工艺的可生产性审查</a:t>
            </a:r>
            <a:endParaRPr lang="en-US" altLang="zh-CN" sz="12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左大括号 36"/>
          <p:cNvSpPr/>
          <p:nvPr/>
        </p:nvSpPr>
        <p:spPr>
          <a:xfrm>
            <a:off x="5068742" y="1785370"/>
            <a:ext cx="216000" cy="431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9845" y="126095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定位：</a:t>
            </a:r>
            <a:r>
              <a:rPr lang="zh-CN" altLang="en-US" b="1" dirty="0">
                <a:solidFill>
                  <a:srgbClr val="FF0000"/>
                </a:solidFill>
              </a:rPr>
              <a:t>延伸设计，引领制</a:t>
            </a:r>
            <a:r>
              <a:rPr lang="zh-CN" altLang="en-US" b="1" dirty="0" smtClean="0">
                <a:solidFill>
                  <a:srgbClr val="FF0000"/>
                </a:solidFill>
              </a:rPr>
              <a:t>造</a:t>
            </a:r>
            <a:r>
              <a:rPr lang="zh-CN" altLang="en-US" b="1" dirty="0">
                <a:solidFill>
                  <a:srgbClr val="FF0000"/>
                </a:solidFill>
              </a:rPr>
              <a:t>；</a:t>
            </a:r>
            <a:r>
              <a:rPr lang="zh-CN" altLang="en-US" b="1" dirty="0" smtClean="0"/>
              <a:t>工</a:t>
            </a:r>
            <a:r>
              <a:rPr lang="zh-CN" altLang="en-US" b="1" dirty="0"/>
              <a:t>作职责和主要工作内</a:t>
            </a:r>
            <a:r>
              <a:rPr lang="zh-CN" altLang="en-US" b="1" dirty="0" smtClean="0"/>
              <a:t>容：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1520" y="692697"/>
            <a:ext cx="302433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工艺介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绍</a:t>
            </a:r>
          </a:p>
        </p:txBody>
      </p:sp>
    </p:spTree>
    <p:extLst>
      <p:ext uri="{BB962C8B-B14F-4D97-AF65-F5344CB8AC3E}">
        <p14:creationId xmlns:p14="http://schemas.microsoft.com/office/powerpoint/2010/main" val="28939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1113</Words>
  <Application>Microsoft Office PowerPoint</Application>
  <PresentationFormat>全屏显示(4:3)</PresentationFormat>
  <Paragraphs>148</Paragraphs>
  <Slides>12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Office 主题​​</vt:lpstr>
      <vt:lpstr>1_Office 主题​​</vt:lpstr>
      <vt:lpstr>2_Office 主题​​</vt:lpstr>
      <vt:lpstr>3_Office 主题​​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AutoBVT</cp:lastModifiedBy>
  <cp:revision>849</cp:revision>
  <dcterms:created xsi:type="dcterms:W3CDTF">2016-08-12T00:32:03Z</dcterms:created>
  <dcterms:modified xsi:type="dcterms:W3CDTF">2018-05-31T12:09:06Z</dcterms:modified>
</cp:coreProperties>
</file>